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72" r:id="rId3"/>
  </p:sldMasterIdLst>
  <p:notesMasterIdLst>
    <p:notesMasterId r:id="rId23"/>
  </p:notesMasterIdLst>
  <p:handoutMasterIdLst>
    <p:handoutMasterId r:id="rId24"/>
  </p:handoutMasterIdLst>
  <p:sldIdLst>
    <p:sldId id="277" r:id="rId4"/>
    <p:sldId id="287" r:id="rId5"/>
    <p:sldId id="299" r:id="rId6"/>
    <p:sldId id="285" r:id="rId7"/>
    <p:sldId id="286" r:id="rId8"/>
    <p:sldId id="292" r:id="rId9"/>
    <p:sldId id="289" r:id="rId10"/>
    <p:sldId id="296" r:id="rId11"/>
    <p:sldId id="301" r:id="rId12"/>
    <p:sldId id="302" r:id="rId13"/>
    <p:sldId id="303" r:id="rId14"/>
    <p:sldId id="306" r:id="rId15"/>
    <p:sldId id="305" r:id="rId16"/>
    <p:sldId id="309" r:id="rId17"/>
    <p:sldId id="308" r:id="rId18"/>
    <p:sldId id="307" r:id="rId19"/>
    <p:sldId id="310" r:id="rId20"/>
    <p:sldId id="283" r:id="rId21"/>
    <p:sldId id="31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013"/>
    <a:srgbClr val="E1DBCA"/>
    <a:srgbClr val="CD1F06"/>
    <a:srgbClr val="2B2B29"/>
    <a:srgbClr val="FF3300"/>
    <a:srgbClr val="DB2914"/>
    <a:srgbClr val="A85229"/>
    <a:srgbClr val="B26743"/>
    <a:srgbClr val="DED9C7"/>
    <a:srgbClr val="DFD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822" y="45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65DD71D7-55AC-46BD-81B3-09AB2F9EFBD8}" type="datetimeFigureOut">
              <a:rPr lang="en-US" altLang="zh-CN" smtClean="0">
                <a:ea typeface="Microsoft YaHei UI" panose="020B0503020204020204" pitchFamily="34" charset="-122"/>
              </a:rPr>
              <a:t>3/27/2019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2840BD58-3BFF-4EAF-BB8B-AC67FE801E47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1F89424F-BB59-4F4E-9822-4CA3E770FFD2}" type="datetimeFigureOut">
              <a:rPr lang="en-US" altLang="zh-CN" smtClean="0"/>
              <a:pPr/>
              <a:t>3/27/2019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8322CDD-9D6C-4F63-9EC2-64822662410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72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0100" y="2606040"/>
            <a:ext cx="7543800" cy="2743200"/>
          </a:xfrm>
        </p:spPr>
        <p:txBody>
          <a:bodyPr lIns="36000" tIns="18000" rIns="36000" bIns="18000" anchor="ctr">
            <a:normAutofit/>
          </a:bodyPr>
          <a:lstStyle>
            <a:lvl1pPr algn="ctr" latinLnBrk="0">
              <a:lnSpc>
                <a:spcPct val="100000"/>
              </a:lnSpc>
              <a:defRPr lang="zh-CN" sz="65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0100" y="5360437"/>
            <a:ext cx="7543800" cy="36576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5888736"/>
            <a:ext cx="9144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5888736"/>
            <a:ext cx="9144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43750" y="382231"/>
            <a:ext cx="1028700" cy="556136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82230"/>
            <a:ext cx="5897880" cy="556137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05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1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3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225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44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6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13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4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933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037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5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5815305" y="283"/>
            <a:ext cx="3326788" cy="68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0100" y="1565829"/>
            <a:ext cx="4457700" cy="4114800"/>
          </a:xfrm>
        </p:spPr>
        <p:txBody>
          <a:bodyPr anchor="b">
            <a:normAutofit/>
          </a:bodyPr>
          <a:lstStyle>
            <a:lvl1pPr latinLnBrk="0">
              <a:lnSpc>
                <a:spcPct val="100000"/>
              </a:lnSpc>
              <a:defRPr lang="zh-CN"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0101" y="5682344"/>
            <a:ext cx="4457700" cy="410547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200" b="1" cap="all" baseline="0"/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825626"/>
            <a:ext cx="3543300" cy="4117975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49" y="1825626"/>
            <a:ext cx="3543300" cy="4117975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71550" y="1828800"/>
            <a:ext cx="3545586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1" cap="all" baseline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71550" y="2470151"/>
            <a:ext cx="3545586" cy="347345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5721" y="1828800"/>
            <a:ext cx="3545586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1" cap="all" baseline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6864" y="2470151"/>
            <a:ext cx="3545586" cy="347345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5815305" y="283"/>
            <a:ext cx="3326788" cy="685628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72201" y="2514600"/>
            <a:ext cx="2606040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2727" y="685800"/>
            <a:ext cx="4594860" cy="54864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72200" y="4343400"/>
            <a:ext cx="260604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8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5815305" y="283"/>
            <a:ext cx="3326788" cy="6856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72200" y="2514600"/>
            <a:ext cx="2606040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51435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 latinLnBrk="0">
              <a:buNone/>
              <a:defRPr lang="zh-CN" sz="24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72200" y="4343400"/>
            <a:ext cx="260604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8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257036"/>
            <a:ext cx="9144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71550" y="381000"/>
            <a:ext cx="72009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71550" y="1828800"/>
            <a:ext cx="72009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17128" y="6419462"/>
            <a:ext cx="1013537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71550" y="6419462"/>
            <a:ext cx="38862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>
                <a:solidFill>
                  <a:schemeClr val="tx1"/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48769" y="6419462"/>
            <a:ext cx="52368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257036"/>
            <a:ext cx="9144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zh-CN" sz="2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lang="zh-CN" sz="1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750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bz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rgbClr val="514A40"/>
                </a:solidFill>
              </a:rPr>
              <a:t>毛泽东思想</a:t>
            </a:r>
            <a:endParaRPr lang="zh-CN" dirty="0">
              <a:solidFill>
                <a:srgbClr val="514A4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建筑学第二小组</a:t>
            </a:r>
            <a:r>
              <a:rPr lang="en-US" altLang="zh-CN" dirty="0"/>
              <a:t>18~34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483088"/>
            <a:ext cx="4513197" cy="53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4" y="1603653"/>
            <a:ext cx="1082915" cy="9586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70" y="1634599"/>
            <a:ext cx="1681205" cy="927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39" y="1514385"/>
            <a:ext cx="2838173" cy="10478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697521" y="5908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日常变化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77" y="3570946"/>
            <a:ext cx="1665044" cy="16822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3" y="3573406"/>
            <a:ext cx="1670481" cy="16884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39" y="3802612"/>
            <a:ext cx="2240833" cy="1459262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2223737" y="1944710"/>
            <a:ext cx="558601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287335" y="1889769"/>
            <a:ext cx="558601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223736" y="4523613"/>
            <a:ext cx="558601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285704" y="4523613"/>
            <a:ext cx="558601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57825" y="62590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出行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61758" y="274343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电视</a:t>
            </a:r>
          </a:p>
        </p:txBody>
      </p:sp>
    </p:spTree>
    <p:extLst>
      <p:ext uri="{BB962C8B-B14F-4D97-AF65-F5344CB8AC3E}">
        <p14:creationId xmlns:p14="http://schemas.microsoft.com/office/powerpoint/2010/main" val="338808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-697521" y="5908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日常变化</a:t>
            </a:r>
          </a:p>
        </p:txBody>
      </p:sp>
      <p:sp>
        <p:nvSpPr>
          <p:cNvPr id="12" name="右箭头 11"/>
          <p:cNvSpPr/>
          <p:nvPr/>
        </p:nvSpPr>
        <p:spPr>
          <a:xfrm>
            <a:off x="2223737" y="1944710"/>
            <a:ext cx="558601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287335" y="1889769"/>
            <a:ext cx="558601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223736" y="4523613"/>
            <a:ext cx="558601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285704" y="4523613"/>
            <a:ext cx="558601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49" y="1305893"/>
            <a:ext cx="801453" cy="2305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88" y="1537713"/>
            <a:ext cx="741469" cy="21327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36" y="1718018"/>
            <a:ext cx="907134" cy="260928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89" y="4264436"/>
            <a:ext cx="544936" cy="144181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06" y="4113710"/>
            <a:ext cx="1343913" cy="159253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16" y="4340626"/>
            <a:ext cx="689011" cy="13656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757825" y="62590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衣着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84061" y="32880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手机</a:t>
            </a:r>
          </a:p>
        </p:txBody>
      </p:sp>
    </p:spTree>
    <p:extLst>
      <p:ext uri="{BB962C8B-B14F-4D97-AF65-F5344CB8AC3E}">
        <p14:creationId xmlns:p14="http://schemas.microsoft.com/office/powerpoint/2010/main" val="316354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53" y="384303"/>
            <a:ext cx="5964645" cy="550525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666184" y="2022907"/>
            <a:ext cx="2034865" cy="2098333"/>
          </a:xfrm>
          <a:prstGeom prst="ellipse">
            <a:avLst/>
          </a:prstGeom>
          <a:solidFill>
            <a:srgbClr val="E1DBC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697521" y="5908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有利有弊</a:t>
            </a:r>
          </a:p>
        </p:txBody>
      </p:sp>
    </p:spTree>
    <p:extLst>
      <p:ext uri="{BB962C8B-B14F-4D97-AF65-F5344CB8AC3E}">
        <p14:creationId xmlns:p14="http://schemas.microsoft.com/office/powerpoint/2010/main" val="18687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317" y="2440815"/>
            <a:ext cx="10058400" cy="35337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63" y="526680"/>
            <a:ext cx="5382399" cy="110893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652166" y="121607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环境破坏，引发更多疾病</a:t>
            </a:r>
          </a:p>
        </p:txBody>
      </p:sp>
    </p:spTree>
    <p:extLst>
      <p:ext uri="{BB962C8B-B14F-4D97-AF65-F5344CB8AC3E}">
        <p14:creationId xmlns:p14="http://schemas.microsoft.com/office/powerpoint/2010/main" val="38585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97" y="2660746"/>
            <a:ext cx="3149206" cy="153650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806921" y="1548011"/>
            <a:ext cx="3530159" cy="5166115"/>
            <a:chOff x="4330920" y="1548010"/>
            <a:chExt cx="3530159" cy="516611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920" y="1548010"/>
              <a:ext cx="3530159" cy="3530159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613356" y="6190905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/>
                <a:t>食品安全问题频发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7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24000" y="1674254"/>
            <a:ext cx="12192000" cy="342578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1"/>
            <a:ext cx="12224016" cy="3606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40467" y="811163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rgbClr val="CD1F06"/>
                </a:solidFill>
              </a:rPr>
              <a:t>富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-1556016" y="1803043"/>
            <a:ext cx="12224016" cy="3606085"/>
            <a:chOff x="-32016" y="1803042"/>
            <a:chExt cx="12224016" cy="360608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016" y="1803042"/>
              <a:ext cx="12224016" cy="360608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596482" y="3722201"/>
              <a:ext cx="103105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dirty="0"/>
                <a:t>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8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24" y="482935"/>
            <a:ext cx="5598839" cy="544690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652166" y="1216076"/>
            <a:ext cx="44935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外国资产与权力寻租结合，</a:t>
            </a:r>
            <a:endParaRPr lang="en-US" altLang="zh-CN" sz="2800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掠夺式开发自然资源</a:t>
            </a:r>
          </a:p>
        </p:txBody>
      </p:sp>
    </p:spTree>
    <p:extLst>
      <p:ext uri="{BB962C8B-B14F-4D97-AF65-F5344CB8AC3E}">
        <p14:creationId xmlns:p14="http://schemas.microsoft.com/office/powerpoint/2010/main" val="80978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39" y="604638"/>
            <a:ext cx="2099798" cy="48815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83" y="-16498"/>
            <a:ext cx="1589239" cy="687449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41324" y="3353418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不可忽视</a:t>
            </a:r>
          </a:p>
        </p:txBody>
      </p:sp>
      <p:sp>
        <p:nvSpPr>
          <p:cNvPr id="10" name="右箭头 9"/>
          <p:cNvSpPr/>
          <p:nvPr/>
        </p:nvSpPr>
        <p:spPr>
          <a:xfrm>
            <a:off x="7089361" y="3420751"/>
            <a:ext cx="540913" cy="327001"/>
          </a:xfrm>
          <a:prstGeom prst="rightArrow">
            <a:avLst/>
          </a:prstGeom>
          <a:solidFill>
            <a:srgbClr val="1E2013"/>
          </a:solidFill>
          <a:ln>
            <a:solidFill>
              <a:srgbClr val="1E201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66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37" y="412124"/>
            <a:ext cx="4121180" cy="60852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995" y="2307065"/>
            <a:ext cx="7911111" cy="488888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576148" y="1461890"/>
            <a:ext cx="2202287" cy="1275008"/>
            <a:chOff x="3721994" y="1687133"/>
            <a:chExt cx="2202287" cy="1275008"/>
          </a:xfrm>
        </p:grpSpPr>
        <p:sp>
          <p:nvSpPr>
            <p:cNvPr id="14" name="云形标注 13"/>
            <p:cNvSpPr/>
            <p:nvPr/>
          </p:nvSpPr>
          <p:spPr>
            <a:xfrm>
              <a:off x="3721994" y="1687133"/>
              <a:ext cx="2202287" cy="1275008"/>
            </a:xfrm>
            <a:prstGeom prst="cloudCallout">
              <a:avLst/>
            </a:prstGeom>
            <a:noFill/>
            <a:ln w="28575">
              <a:solidFill>
                <a:schemeClr val="tx2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 rot="21015601">
              <a:off x="4115254" y="201028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谢谢观看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2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718517" y="2946259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8100" y="2949866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www.PPTBZ.com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23999" y="2182093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宝藏！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7788276" y="2178053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57831" y="3921023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" name="图片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478" y="3998510"/>
            <a:ext cx="3428572" cy="10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0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箭头连接符 38"/>
          <p:cNvCxnSpPr/>
          <p:nvPr/>
        </p:nvCxnSpPr>
        <p:spPr>
          <a:xfrm flipV="1">
            <a:off x="-487834" y="2643968"/>
            <a:ext cx="1698753" cy="1404156"/>
          </a:xfrm>
          <a:prstGeom prst="straightConnector1">
            <a:avLst/>
          </a:prstGeom>
          <a:ln w="28575">
            <a:solidFill>
              <a:srgbClr val="DB29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-1669401" y="3114476"/>
            <a:ext cx="3093686" cy="3021881"/>
            <a:chOff x="686226" y="3093419"/>
            <a:chExt cx="3093686" cy="3021881"/>
          </a:xfrm>
        </p:grpSpPr>
        <p:sp>
          <p:nvSpPr>
            <p:cNvPr id="58" name="Arc 327"/>
            <p:cNvSpPr>
              <a:spLocks/>
            </p:cNvSpPr>
            <p:nvPr/>
          </p:nvSpPr>
          <p:spPr bwMode="auto">
            <a:xfrm>
              <a:off x="911888" y="3666081"/>
              <a:ext cx="2121126" cy="2121125"/>
            </a:xfrm>
            <a:custGeom>
              <a:avLst/>
              <a:gdLst>
                <a:gd name="T0" fmla="*/ 0 w 21600"/>
                <a:gd name="T1" fmla="*/ 0 h 21684"/>
                <a:gd name="T2" fmla="*/ 216 w 21600"/>
                <a:gd name="T3" fmla="*/ 215 h 21684"/>
                <a:gd name="T4" fmla="*/ 0 w 21600"/>
                <a:gd name="T5" fmla="*/ 214 h 2168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84"/>
                <a:gd name="T11" fmla="*/ 21600 w 21600"/>
                <a:gd name="T12" fmla="*/ 21684 h 216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84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</a:path>
                <a:path w="21600" h="21684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DB2914"/>
            </a:solidFill>
            <a:ln w="381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r>
                <a:rPr lang="en-US" altLang="ko-KR" sz="2800" dirty="0"/>
                <a:t>1</a:t>
              </a:r>
              <a:endParaRPr lang="ko-KR" altLang="en-US" sz="2800" dirty="0"/>
            </a:p>
          </p:txBody>
        </p:sp>
        <p:sp>
          <p:nvSpPr>
            <p:cNvPr id="59" name="Arc 328"/>
            <p:cNvSpPr>
              <a:spLocks/>
            </p:cNvSpPr>
            <p:nvPr/>
          </p:nvSpPr>
          <p:spPr bwMode="auto">
            <a:xfrm>
              <a:off x="911887" y="4354676"/>
              <a:ext cx="1427865" cy="1427865"/>
            </a:xfrm>
            <a:custGeom>
              <a:avLst/>
              <a:gdLst>
                <a:gd name="T0" fmla="*/ 0 w 21600"/>
                <a:gd name="T1" fmla="*/ 0 h 21684"/>
                <a:gd name="T2" fmla="*/ 96 w 21600"/>
                <a:gd name="T3" fmla="*/ 96 h 21684"/>
                <a:gd name="T4" fmla="*/ 0 w 21600"/>
                <a:gd name="T5" fmla="*/ 95 h 2168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84"/>
                <a:gd name="T11" fmla="*/ 21600 w 21600"/>
                <a:gd name="T12" fmla="*/ 21684 h 216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84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</a:path>
                <a:path w="21600" h="21684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DFD2A0"/>
            </a:solidFill>
            <a:ln w="19050" cap="rnd">
              <a:solidFill>
                <a:srgbClr val="DFD2A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r>
                <a:rPr lang="en-US" altLang="ko-KR" sz="2800" dirty="0"/>
                <a:t>2</a:t>
              </a:r>
              <a:endParaRPr lang="ko-KR" altLang="en-US" sz="2800" dirty="0"/>
            </a:p>
          </p:txBody>
        </p:sp>
        <p:sp>
          <p:nvSpPr>
            <p:cNvPr id="60" name="Arc 329"/>
            <p:cNvSpPr>
              <a:spLocks/>
            </p:cNvSpPr>
            <p:nvPr/>
          </p:nvSpPr>
          <p:spPr bwMode="auto">
            <a:xfrm>
              <a:off x="911888" y="5037575"/>
              <a:ext cx="749632" cy="749631"/>
            </a:xfrm>
            <a:custGeom>
              <a:avLst/>
              <a:gdLst>
                <a:gd name="T0" fmla="*/ 0 w 21600"/>
                <a:gd name="T1" fmla="*/ 0 h 21684"/>
                <a:gd name="T2" fmla="*/ 24 w 21600"/>
                <a:gd name="T3" fmla="*/ 24 h 21684"/>
                <a:gd name="T4" fmla="*/ 0 w 21600"/>
                <a:gd name="T5" fmla="*/ 24 h 2168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84"/>
                <a:gd name="T11" fmla="*/ 21600 w 21600"/>
                <a:gd name="T12" fmla="*/ 21684 h 216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84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</a:path>
                <a:path w="21600" h="21684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27"/>
                    <a:pt x="21599" y="21655"/>
                    <a:pt x="21599" y="21683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2B2B29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r>
                <a:rPr lang="en-US" altLang="ko-KR" sz="2800" dirty="0">
                  <a:solidFill>
                    <a:srgbClr val="B26743"/>
                  </a:solidFill>
                </a:rPr>
                <a:t>3</a:t>
              </a:r>
              <a:endParaRPr lang="ko-KR" altLang="en-US" sz="2800" dirty="0">
                <a:solidFill>
                  <a:srgbClr val="B26743"/>
                </a:solidFill>
              </a:endParaRPr>
            </a:p>
          </p:txBody>
        </p:sp>
        <p:sp>
          <p:nvSpPr>
            <p:cNvPr id="61" name="WordArt 380"/>
            <p:cNvSpPr>
              <a:spLocks noChangeArrowheads="1" noChangeShapeType="1" noTextEdit="1"/>
            </p:cNvSpPr>
            <p:nvPr/>
          </p:nvSpPr>
          <p:spPr bwMode="auto">
            <a:xfrm rot="2832808">
              <a:off x="539364" y="4927890"/>
              <a:ext cx="1606471" cy="768350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2453780"/>
                </a:avLst>
              </a:prstTxWarp>
            </a:bodyPr>
            <a:lstStyle/>
            <a:p>
              <a:pPr algn="ctr"/>
              <a:endParaRPr lang="zh-CN" altLang="en-US" sz="700" kern="10" spc="-70" dirty="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文鼎霹靂體" pitchFamily="49" charset="-120"/>
              </a:endParaRPr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911887" y="5805264"/>
              <a:ext cx="2868025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911887" y="3093419"/>
              <a:ext cx="0" cy="2736401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/>
          </p:nvSpPr>
          <p:spPr>
            <a:xfrm>
              <a:off x="839880" y="5713418"/>
              <a:ext cx="144016" cy="15715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WordArt 380"/>
            <p:cNvSpPr>
              <a:spLocks noChangeArrowheads="1" noChangeShapeType="1" noTextEdit="1"/>
            </p:cNvSpPr>
            <p:nvPr/>
          </p:nvSpPr>
          <p:spPr bwMode="auto">
            <a:xfrm rot="2337929">
              <a:off x="686226" y="5330198"/>
              <a:ext cx="746520" cy="768350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2983410"/>
                </a:avLst>
              </a:prstTxWarp>
            </a:bodyPr>
            <a:lstStyle/>
            <a:p>
              <a:pPr algn="ctr"/>
              <a:endParaRPr lang="zh-CN" altLang="en-US" sz="400" kern="10" spc="-70" dirty="0">
                <a:ln w="9525">
                  <a:noFill/>
                  <a:round/>
                  <a:headEnd/>
                  <a:tailEnd/>
                </a:ln>
                <a:solidFill>
                  <a:srgbClr val="2B2B2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6" name="WordArt 380"/>
            <p:cNvSpPr>
              <a:spLocks noChangeArrowheads="1" noChangeShapeType="1" noTextEdit="1"/>
            </p:cNvSpPr>
            <p:nvPr/>
          </p:nvSpPr>
          <p:spPr bwMode="auto">
            <a:xfrm rot="2681077">
              <a:off x="773725" y="4522608"/>
              <a:ext cx="2188136" cy="768350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1210249"/>
                </a:avLst>
              </a:prstTxWarp>
            </a:bodyPr>
            <a:lstStyle/>
            <a:p>
              <a:pPr algn="ctr"/>
              <a:endParaRPr lang="zh-CN" altLang="en-US" sz="1200" b="1" kern="10" spc="-70" dirty="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44" name="直接箭头连接符 43"/>
          <p:cNvCxnSpPr/>
          <p:nvPr/>
        </p:nvCxnSpPr>
        <p:spPr>
          <a:xfrm flipV="1">
            <a:off x="-487834" y="3687138"/>
            <a:ext cx="1770761" cy="1153074"/>
          </a:xfrm>
          <a:prstGeom prst="straightConnector1">
            <a:avLst/>
          </a:prstGeom>
          <a:ln w="28575">
            <a:solidFill>
              <a:srgbClr val="DFD2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-1013028" y="4747699"/>
            <a:ext cx="2295955" cy="871276"/>
          </a:xfrm>
          <a:prstGeom prst="straightConnector1">
            <a:avLst/>
          </a:prstGeom>
          <a:ln w="28575">
            <a:solidFill>
              <a:srgbClr val="2B2B2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354935" y="2247924"/>
            <a:ext cx="5376423" cy="792088"/>
            <a:chOff x="2878934" y="2247924"/>
            <a:chExt cx="5737031" cy="792088"/>
          </a:xfrm>
        </p:grpSpPr>
        <p:sp>
          <p:nvSpPr>
            <p:cNvPr id="41" name="矩形 40"/>
            <p:cNvSpPr/>
            <p:nvPr/>
          </p:nvSpPr>
          <p:spPr>
            <a:xfrm>
              <a:off x="2878934" y="2247924"/>
              <a:ext cx="5737031" cy="792088"/>
            </a:xfrm>
            <a:prstGeom prst="rect">
              <a:avLst/>
            </a:prstGeom>
            <a:solidFill>
              <a:srgbClr val="2B2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社会主义初级阶段理论的形成</a:t>
              </a:r>
            </a:p>
          </p:txBody>
        </p:sp>
        <p:pic>
          <p:nvPicPr>
            <p:cNvPr id="47" name="Picture 3" descr="E:\PPT\0。图片\PNG\2、win7风格\灰色超全扁平化图标\42.png"/>
            <p:cNvPicPr>
              <a:picLocks noChangeAspect="1" noChangeArrowheads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1637" y="2459355"/>
              <a:ext cx="362698" cy="362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3527007" y="2389643"/>
              <a:ext cx="45719" cy="508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354934" y="3291093"/>
            <a:ext cx="5833384" cy="792088"/>
            <a:chOff x="2878934" y="3291093"/>
            <a:chExt cx="6265065" cy="792088"/>
          </a:xfrm>
        </p:grpSpPr>
        <p:sp>
          <p:nvSpPr>
            <p:cNvPr id="42" name="矩形 41"/>
            <p:cNvSpPr/>
            <p:nvPr/>
          </p:nvSpPr>
          <p:spPr>
            <a:xfrm>
              <a:off x="2878934" y="3291093"/>
              <a:ext cx="6265065" cy="792088"/>
            </a:xfrm>
            <a:prstGeom prst="rect">
              <a:avLst/>
            </a:prstGeom>
            <a:solidFill>
              <a:srgbClr val="2B2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社会主义初级阶段的五大基本特征 </a:t>
              </a:r>
            </a:p>
          </p:txBody>
        </p:sp>
        <p:pic>
          <p:nvPicPr>
            <p:cNvPr id="46" name="Picture 2" descr="E:\PPT\0。图片\PNG\2、win7风格\灰色超全扁平化图标\41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123" y="3528014"/>
              <a:ext cx="385503" cy="38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矩形 49"/>
            <p:cNvSpPr/>
            <p:nvPr/>
          </p:nvSpPr>
          <p:spPr>
            <a:xfrm>
              <a:off x="3527007" y="3452477"/>
              <a:ext cx="45719" cy="508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54934" y="4351183"/>
            <a:ext cx="7720379" cy="792088"/>
            <a:chOff x="2878934" y="4351183"/>
            <a:chExt cx="5376423" cy="792088"/>
          </a:xfrm>
        </p:grpSpPr>
        <p:sp>
          <p:nvSpPr>
            <p:cNvPr id="43" name="矩形 42"/>
            <p:cNvSpPr/>
            <p:nvPr/>
          </p:nvSpPr>
          <p:spPr>
            <a:xfrm>
              <a:off x="2878934" y="4351183"/>
              <a:ext cx="5376423" cy="792088"/>
            </a:xfrm>
            <a:prstGeom prst="rect">
              <a:avLst/>
            </a:prstGeom>
            <a:solidFill>
              <a:srgbClr val="2B2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我国社会主义初级阶段基本路线的主要内容及其关系</a:t>
              </a:r>
            </a:p>
          </p:txBody>
        </p:sp>
        <p:pic>
          <p:nvPicPr>
            <p:cNvPr id="48" name="Picture 4" descr="E:\PPT\0。图片\PNG\2、win7风格\灰色超全扁平化图标\43.png"/>
            <p:cNvPicPr>
              <a:picLocks noChangeAspect="1" noChangeArrowheads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432" y="4564604"/>
              <a:ext cx="391148" cy="391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3527007" y="4498064"/>
              <a:ext cx="45719" cy="508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-697521" y="59085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社会主义初级阶段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21850" y="2791310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2B2B29"/>
                </a:solidFill>
              </a:rPr>
              <a:t>改革开放</a:t>
            </a:r>
            <a:r>
              <a:rPr lang="en-US" altLang="zh-CN" b="1" dirty="0">
                <a:solidFill>
                  <a:srgbClr val="2B2B29"/>
                </a:solidFill>
              </a:rPr>
              <a:t>30</a:t>
            </a:r>
            <a:r>
              <a:rPr lang="zh-CN" altLang="en-US" b="1" dirty="0">
                <a:solidFill>
                  <a:srgbClr val="2B2B29"/>
                </a:solidFill>
              </a:rPr>
              <a:t>年</a:t>
            </a:r>
            <a:endParaRPr lang="en-US" altLang="zh-CN" b="1" dirty="0">
              <a:solidFill>
                <a:srgbClr val="2B2B29"/>
              </a:solidFill>
            </a:endParaRPr>
          </a:p>
          <a:p>
            <a:r>
              <a:rPr lang="zh-CN" altLang="en-US" b="1" dirty="0">
                <a:solidFill>
                  <a:srgbClr val="2B2B29"/>
                </a:solidFill>
              </a:rPr>
              <a:t>     的得与失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109403" y="3536257"/>
            <a:ext cx="844252" cy="759421"/>
            <a:chOff x="9633403" y="3536256"/>
            <a:chExt cx="844252" cy="759421"/>
          </a:xfrm>
        </p:grpSpPr>
        <p:sp>
          <p:nvSpPr>
            <p:cNvPr id="2" name="右箭头 1"/>
            <p:cNvSpPr/>
            <p:nvPr/>
          </p:nvSpPr>
          <p:spPr>
            <a:xfrm rot="16200000">
              <a:off x="9675818" y="3493841"/>
              <a:ext cx="759421" cy="844252"/>
            </a:xfrm>
            <a:prstGeom prst="rightArrow">
              <a:avLst/>
            </a:prstGeom>
            <a:solidFill>
              <a:srgbClr val="CD1F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824695" y="3706508"/>
              <a:ext cx="461665" cy="54758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补充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95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409" y="2194209"/>
            <a:ext cx="10058400" cy="53684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58" y="1207010"/>
            <a:ext cx="815832" cy="8883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61" y="1187757"/>
            <a:ext cx="815832" cy="888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03" y="1212924"/>
            <a:ext cx="815833" cy="8883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192" y="1181843"/>
            <a:ext cx="821263" cy="8942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68" y="1166288"/>
            <a:ext cx="815833" cy="88835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-697521" y="590855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马克思主义对社会主义发展阶段的认识过程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7776754" y="382741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-697521" y="2730137"/>
            <a:ext cx="10840859" cy="3566160"/>
            <a:chOff x="826479" y="2730137"/>
            <a:chExt cx="10840859" cy="3566160"/>
          </a:xfrm>
        </p:grpSpPr>
        <p:grpSp>
          <p:nvGrpSpPr>
            <p:cNvPr id="22" name="组合 21"/>
            <p:cNvGrpSpPr/>
            <p:nvPr/>
          </p:nvGrpSpPr>
          <p:grpSpPr>
            <a:xfrm>
              <a:off x="826479" y="3487783"/>
              <a:ext cx="1955911" cy="339635"/>
              <a:chOff x="957108" y="3487783"/>
              <a:chExt cx="1955911" cy="339635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 flipV="1">
                <a:off x="2586446" y="3487783"/>
                <a:ext cx="326573" cy="33963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H="1">
                <a:off x="957108" y="3487783"/>
                <a:ext cx="162933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8950264" y="2730137"/>
              <a:ext cx="2717074" cy="391886"/>
              <a:chOff x="9339943" y="2730137"/>
              <a:chExt cx="2717074" cy="391886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V="1">
                <a:off x="9339943" y="2743200"/>
                <a:ext cx="431074" cy="37882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9771017" y="2730137"/>
                <a:ext cx="22860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6335486" y="5799909"/>
              <a:ext cx="1985554" cy="496388"/>
              <a:chOff x="6596743" y="5865223"/>
              <a:chExt cx="1985554" cy="496388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6596743" y="5865223"/>
                <a:ext cx="470263" cy="49638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7067006" y="6361611"/>
                <a:ext cx="1515291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文本框 35"/>
          <p:cNvSpPr txBox="1"/>
          <p:nvPr/>
        </p:nvSpPr>
        <p:spPr>
          <a:xfrm>
            <a:off x="-566890" y="312202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理解模糊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745161" y="237386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比较正确的指出问题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521485" y="6296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脱离实际</a:t>
            </a:r>
          </a:p>
        </p:txBody>
      </p:sp>
    </p:spTree>
    <p:extLst>
      <p:ext uri="{BB962C8B-B14F-4D97-AF65-F5344CB8AC3E}">
        <p14:creationId xmlns:p14="http://schemas.microsoft.com/office/powerpoint/2010/main" val="297422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000" y="2852057"/>
            <a:ext cx="1033095" cy="1033095"/>
          </a:xfrm>
          <a:prstGeom prst="ellips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95" y="3405527"/>
            <a:ext cx="939214" cy="873765"/>
          </a:xfrm>
          <a:prstGeom prst="ellips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55" y="2695951"/>
            <a:ext cx="1121240" cy="1121240"/>
          </a:xfrm>
          <a:prstGeom prst="ellips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974" y="2055648"/>
            <a:ext cx="1400051" cy="1349879"/>
          </a:xfrm>
          <a:prstGeom prst="ellips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12" y="1713116"/>
            <a:ext cx="1883177" cy="1859064"/>
          </a:xfrm>
          <a:prstGeom prst="ellips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56" y="2538672"/>
            <a:ext cx="1248139" cy="1186990"/>
          </a:xfrm>
          <a:prstGeom prst="ellips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-679099" y="2256171"/>
            <a:ext cx="18242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solidFill>
                  <a:schemeClr val="tx1">
                    <a:lumMod val="50000"/>
                  </a:schemeClr>
                </a:solidFill>
              </a:rPr>
              <a:t>1979.09</a:t>
            </a:r>
            <a:endParaRPr lang="zh-CN" altLang="en-US" sz="1867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9606" y="2948947"/>
            <a:ext cx="18242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solidFill>
                  <a:schemeClr val="tx1">
                    <a:lumMod val="50000"/>
                  </a:schemeClr>
                </a:solidFill>
              </a:rPr>
              <a:t>1981.06</a:t>
            </a:r>
            <a:endParaRPr lang="zh-CN" altLang="en-US" sz="1867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63756" y="2250545"/>
            <a:ext cx="18242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solidFill>
                  <a:schemeClr val="tx1">
                    <a:lumMod val="50000"/>
                  </a:schemeClr>
                </a:solidFill>
              </a:rPr>
              <a:t>1982.09</a:t>
            </a:r>
            <a:endParaRPr lang="zh-CN" altLang="en-US" sz="1867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91948" y="1578471"/>
            <a:ext cx="18242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solidFill>
                  <a:schemeClr val="tx1">
                    <a:lumMod val="50000"/>
                  </a:schemeClr>
                </a:solidFill>
              </a:rPr>
              <a:t>1986.09</a:t>
            </a:r>
            <a:endParaRPr lang="zh-CN" altLang="en-US" sz="1867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00193" y="1290439"/>
            <a:ext cx="18242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solidFill>
                  <a:schemeClr val="tx1">
                    <a:lumMod val="50000"/>
                  </a:schemeClr>
                </a:solidFill>
              </a:rPr>
              <a:t>1987.10</a:t>
            </a:r>
            <a:endParaRPr lang="zh-CN" altLang="en-US" sz="1867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412428" y="1962513"/>
            <a:ext cx="18242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solidFill>
                  <a:schemeClr val="tx1">
                    <a:lumMod val="50000"/>
                  </a:schemeClr>
                </a:solidFill>
              </a:rPr>
              <a:t>1992.10</a:t>
            </a:r>
            <a:endParaRPr lang="zh-CN" altLang="en-US" sz="1867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5365440" y="668915"/>
            <a:ext cx="1101420" cy="609156"/>
          </a:xfrm>
          <a:prstGeom prst="wedgeRoundRectCallout">
            <a:avLst>
              <a:gd name="adj1" fmla="val -23172"/>
              <a:gd name="adj2" fmla="val 104784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飞跃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-697521" y="59085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社会主义初级阶段的提出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-420295" y="4177315"/>
            <a:ext cx="9626851" cy="1321550"/>
            <a:chOff x="1073645" y="4114784"/>
            <a:chExt cx="9626851" cy="1321550"/>
          </a:xfrm>
        </p:grpSpPr>
        <p:sp>
          <p:nvSpPr>
            <p:cNvPr id="22" name="文本框 21"/>
            <p:cNvSpPr txBox="1"/>
            <p:nvPr/>
          </p:nvSpPr>
          <p:spPr>
            <a:xfrm>
              <a:off x="1073645" y="4388611"/>
              <a:ext cx="461665" cy="104772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/>
                <a:t>建国</a:t>
              </a:r>
              <a:r>
                <a:rPr lang="en-US" altLang="zh-CN" b="1" dirty="0"/>
                <a:t>30</a:t>
              </a:r>
              <a:r>
                <a:rPr lang="zh-CN" altLang="en-US" b="1" dirty="0"/>
                <a:t>年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844687" y="4388611"/>
              <a:ext cx="461665" cy="104772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b="1" dirty="0"/>
                <a:t>11</a:t>
              </a:r>
              <a:r>
                <a:rPr lang="zh-CN" altLang="en-US" b="1" dirty="0"/>
                <a:t>届六中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200072" y="4661122"/>
              <a:ext cx="461665" cy="77521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/>
                <a:t>十二大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925105" y="4388611"/>
              <a:ext cx="461665" cy="104772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b="1" dirty="0"/>
                <a:t>12</a:t>
              </a:r>
              <a:r>
                <a:rPr lang="zh-CN" altLang="en-US" b="1" dirty="0"/>
                <a:t>届六中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91185" y="4114784"/>
              <a:ext cx="677108" cy="130420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D1F06"/>
                  </a:solidFill>
                </a:rPr>
                <a:t>十三大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238831" y="4661122"/>
              <a:ext cx="461665" cy="77521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/>
                <a:t>十四大</a:t>
              </a:r>
            </a:p>
          </p:txBody>
        </p:sp>
      </p:grp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94249" y="4279292"/>
            <a:ext cx="10908406" cy="260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65953" y="2117645"/>
            <a:ext cx="3198296" cy="3086809"/>
            <a:chOff x="3367465" y="1588232"/>
            <a:chExt cx="2398722" cy="2315107"/>
          </a:xfrm>
        </p:grpSpPr>
        <p:sp>
          <p:nvSpPr>
            <p:cNvPr id="8" name="任意多边形 7"/>
            <p:cNvSpPr/>
            <p:nvPr/>
          </p:nvSpPr>
          <p:spPr>
            <a:xfrm>
              <a:off x="3876506" y="2141232"/>
              <a:ext cx="1380641" cy="1380641"/>
            </a:xfrm>
            <a:custGeom>
              <a:avLst/>
              <a:gdLst>
                <a:gd name="connsiteX0" fmla="*/ 0 w 1380641"/>
                <a:gd name="connsiteY0" fmla="*/ 690321 h 1380641"/>
                <a:gd name="connsiteX1" fmla="*/ 690321 w 1380641"/>
                <a:gd name="connsiteY1" fmla="*/ 0 h 1380641"/>
                <a:gd name="connsiteX2" fmla="*/ 1380642 w 1380641"/>
                <a:gd name="connsiteY2" fmla="*/ 690321 h 1380641"/>
                <a:gd name="connsiteX3" fmla="*/ 690321 w 1380641"/>
                <a:gd name="connsiteY3" fmla="*/ 1380642 h 1380641"/>
                <a:gd name="connsiteX4" fmla="*/ 0 w 1380641"/>
                <a:gd name="connsiteY4" fmla="*/ 690321 h 138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641" h="1380641">
                  <a:moveTo>
                    <a:pt x="0" y="690321"/>
                  </a:moveTo>
                  <a:cubicBezTo>
                    <a:pt x="0" y="309067"/>
                    <a:pt x="309067" y="0"/>
                    <a:pt x="690321" y="0"/>
                  </a:cubicBezTo>
                  <a:cubicBezTo>
                    <a:pt x="1071575" y="0"/>
                    <a:pt x="1380642" y="309067"/>
                    <a:pt x="1380642" y="690321"/>
                  </a:cubicBezTo>
                  <a:cubicBezTo>
                    <a:pt x="1380642" y="1071575"/>
                    <a:pt x="1071575" y="1380642"/>
                    <a:pt x="690321" y="1380642"/>
                  </a:cubicBezTo>
                  <a:cubicBezTo>
                    <a:pt x="309067" y="1380642"/>
                    <a:pt x="0" y="1071575"/>
                    <a:pt x="0" y="690321"/>
                  </a:cubicBezTo>
                  <a:close/>
                </a:path>
              </a:pathLst>
            </a:custGeom>
            <a:solidFill>
              <a:srgbClr val="CD1F06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308533" tIns="308533" rIns="308533" bIns="308533" numCol="1" spcCol="1270" anchor="ctr" anchorCtr="0">
              <a:noAutofit/>
            </a:bodyPr>
            <a:lstStyle/>
            <a:p>
              <a:pPr algn="ctr" defTabSz="136309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067" b="1" dirty="0">
                  <a:latin typeface="微软雅黑" pitchFamily="34" charset="-122"/>
                  <a:ea typeface="微软雅黑" pitchFamily="34" charset="-122"/>
                </a:rPr>
                <a:t>基本</a:t>
              </a:r>
              <a:endParaRPr lang="en-US" altLang="zh-CN" sz="3067" b="1" dirty="0">
                <a:latin typeface="微软雅黑" pitchFamily="34" charset="-122"/>
                <a:ea typeface="微软雅黑" pitchFamily="34" charset="-122"/>
              </a:endParaRPr>
            </a:p>
            <a:p>
              <a:pPr algn="ctr" defTabSz="136309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067" b="1" dirty="0">
                  <a:latin typeface="微软雅黑" pitchFamily="34" charset="-122"/>
                  <a:ea typeface="微软雅黑" pitchFamily="34" charset="-122"/>
                </a:rPr>
                <a:t>特征</a:t>
              </a:r>
              <a:endParaRPr lang="en-US" altLang="zh-CN" sz="3067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221666" y="1588232"/>
              <a:ext cx="690320" cy="690320"/>
            </a:xfrm>
            <a:custGeom>
              <a:avLst/>
              <a:gdLst>
                <a:gd name="connsiteX0" fmla="*/ 0 w 690320"/>
                <a:gd name="connsiteY0" fmla="*/ 345160 h 690320"/>
                <a:gd name="connsiteX1" fmla="*/ 345160 w 690320"/>
                <a:gd name="connsiteY1" fmla="*/ 0 h 690320"/>
                <a:gd name="connsiteX2" fmla="*/ 690320 w 690320"/>
                <a:gd name="connsiteY2" fmla="*/ 345160 h 690320"/>
                <a:gd name="connsiteX3" fmla="*/ 345160 w 690320"/>
                <a:gd name="connsiteY3" fmla="*/ 690320 h 690320"/>
                <a:gd name="connsiteX4" fmla="*/ 0 w 690320"/>
                <a:gd name="connsiteY4" fmla="*/ 345160 h 69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320" h="690320">
                  <a:moveTo>
                    <a:pt x="0" y="345160"/>
                  </a:moveTo>
                  <a:cubicBezTo>
                    <a:pt x="0" y="154533"/>
                    <a:pt x="154533" y="0"/>
                    <a:pt x="345160" y="0"/>
                  </a:cubicBezTo>
                  <a:cubicBezTo>
                    <a:pt x="535787" y="0"/>
                    <a:pt x="690320" y="154533"/>
                    <a:pt x="690320" y="345160"/>
                  </a:cubicBezTo>
                  <a:cubicBezTo>
                    <a:pt x="690320" y="535787"/>
                    <a:pt x="535787" y="690320"/>
                    <a:pt x="345160" y="690320"/>
                  </a:cubicBezTo>
                  <a:cubicBezTo>
                    <a:pt x="154533" y="690320"/>
                    <a:pt x="0" y="535787"/>
                    <a:pt x="0" y="345160"/>
                  </a:cubicBezTo>
                  <a:close/>
                </a:path>
              </a:pathLst>
            </a:custGeom>
            <a:solidFill>
              <a:srgbClr val="DFD2A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63580" tIns="163580" rIns="163580" bIns="163580" numCol="1" spcCol="1270" anchor="ctr" anchorCtr="0">
              <a:noAutofit/>
            </a:bodyPr>
            <a:lstStyle/>
            <a:p>
              <a:pPr algn="ctr" defTabSz="100750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267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267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075867" y="2208845"/>
              <a:ext cx="690320" cy="690320"/>
            </a:xfrm>
            <a:custGeom>
              <a:avLst/>
              <a:gdLst>
                <a:gd name="connsiteX0" fmla="*/ 0 w 690320"/>
                <a:gd name="connsiteY0" fmla="*/ 345160 h 690320"/>
                <a:gd name="connsiteX1" fmla="*/ 345160 w 690320"/>
                <a:gd name="connsiteY1" fmla="*/ 0 h 690320"/>
                <a:gd name="connsiteX2" fmla="*/ 690320 w 690320"/>
                <a:gd name="connsiteY2" fmla="*/ 345160 h 690320"/>
                <a:gd name="connsiteX3" fmla="*/ 345160 w 690320"/>
                <a:gd name="connsiteY3" fmla="*/ 690320 h 690320"/>
                <a:gd name="connsiteX4" fmla="*/ 0 w 690320"/>
                <a:gd name="connsiteY4" fmla="*/ 345160 h 69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320" h="690320">
                  <a:moveTo>
                    <a:pt x="0" y="345160"/>
                  </a:moveTo>
                  <a:cubicBezTo>
                    <a:pt x="0" y="154533"/>
                    <a:pt x="154533" y="0"/>
                    <a:pt x="345160" y="0"/>
                  </a:cubicBezTo>
                  <a:cubicBezTo>
                    <a:pt x="535787" y="0"/>
                    <a:pt x="690320" y="154533"/>
                    <a:pt x="690320" y="345160"/>
                  </a:cubicBezTo>
                  <a:cubicBezTo>
                    <a:pt x="690320" y="535787"/>
                    <a:pt x="535787" y="690320"/>
                    <a:pt x="345160" y="690320"/>
                  </a:cubicBezTo>
                  <a:cubicBezTo>
                    <a:pt x="154533" y="690320"/>
                    <a:pt x="0" y="535787"/>
                    <a:pt x="0" y="345160"/>
                  </a:cubicBezTo>
                  <a:close/>
                </a:path>
              </a:pathLst>
            </a:custGeom>
            <a:solidFill>
              <a:srgbClr val="DFD2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63580" tIns="163580" rIns="163580" bIns="163580" numCol="1" spcCol="1270" anchor="ctr" anchorCtr="0">
              <a:noAutofit/>
            </a:bodyPr>
            <a:lstStyle/>
            <a:p>
              <a:pPr algn="ctr" defTabSz="100750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267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267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749592" y="3213019"/>
              <a:ext cx="690320" cy="690320"/>
            </a:xfrm>
            <a:custGeom>
              <a:avLst/>
              <a:gdLst>
                <a:gd name="connsiteX0" fmla="*/ 0 w 690320"/>
                <a:gd name="connsiteY0" fmla="*/ 345160 h 690320"/>
                <a:gd name="connsiteX1" fmla="*/ 345160 w 690320"/>
                <a:gd name="connsiteY1" fmla="*/ 0 h 690320"/>
                <a:gd name="connsiteX2" fmla="*/ 690320 w 690320"/>
                <a:gd name="connsiteY2" fmla="*/ 345160 h 690320"/>
                <a:gd name="connsiteX3" fmla="*/ 345160 w 690320"/>
                <a:gd name="connsiteY3" fmla="*/ 690320 h 690320"/>
                <a:gd name="connsiteX4" fmla="*/ 0 w 690320"/>
                <a:gd name="connsiteY4" fmla="*/ 345160 h 69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320" h="690320">
                  <a:moveTo>
                    <a:pt x="0" y="345160"/>
                  </a:moveTo>
                  <a:cubicBezTo>
                    <a:pt x="0" y="154533"/>
                    <a:pt x="154533" y="0"/>
                    <a:pt x="345160" y="0"/>
                  </a:cubicBezTo>
                  <a:cubicBezTo>
                    <a:pt x="535787" y="0"/>
                    <a:pt x="690320" y="154533"/>
                    <a:pt x="690320" y="345160"/>
                  </a:cubicBezTo>
                  <a:cubicBezTo>
                    <a:pt x="690320" y="535787"/>
                    <a:pt x="535787" y="690320"/>
                    <a:pt x="345160" y="690320"/>
                  </a:cubicBezTo>
                  <a:cubicBezTo>
                    <a:pt x="154533" y="690320"/>
                    <a:pt x="0" y="535787"/>
                    <a:pt x="0" y="345160"/>
                  </a:cubicBezTo>
                  <a:close/>
                </a:path>
              </a:pathLst>
            </a:custGeom>
            <a:solidFill>
              <a:srgbClr val="DFD2A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63580" tIns="163580" rIns="163580" bIns="163580" numCol="1" spcCol="1270" anchor="ctr" anchorCtr="0">
              <a:noAutofit/>
            </a:bodyPr>
            <a:lstStyle/>
            <a:p>
              <a:pPr algn="ctr" defTabSz="100750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267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267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3693741" y="3213019"/>
              <a:ext cx="690320" cy="690320"/>
            </a:xfrm>
            <a:custGeom>
              <a:avLst/>
              <a:gdLst>
                <a:gd name="connsiteX0" fmla="*/ 0 w 690320"/>
                <a:gd name="connsiteY0" fmla="*/ 345160 h 690320"/>
                <a:gd name="connsiteX1" fmla="*/ 345160 w 690320"/>
                <a:gd name="connsiteY1" fmla="*/ 0 h 690320"/>
                <a:gd name="connsiteX2" fmla="*/ 690320 w 690320"/>
                <a:gd name="connsiteY2" fmla="*/ 345160 h 690320"/>
                <a:gd name="connsiteX3" fmla="*/ 345160 w 690320"/>
                <a:gd name="connsiteY3" fmla="*/ 690320 h 690320"/>
                <a:gd name="connsiteX4" fmla="*/ 0 w 690320"/>
                <a:gd name="connsiteY4" fmla="*/ 345160 h 69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320" h="690320">
                  <a:moveTo>
                    <a:pt x="0" y="345160"/>
                  </a:moveTo>
                  <a:cubicBezTo>
                    <a:pt x="0" y="154533"/>
                    <a:pt x="154533" y="0"/>
                    <a:pt x="345160" y="0"/>
                  </a:cubicBezTo>
                  <a:cubicBezTo>
                    <a:pt x="535787" y="0"/>
                    <a:pt x="690320" y="154533"/>
                    <a:pt x="690320" y="345160"/>
                  </a:cubicBezTo>
                  <a:cubicBezTo>
                    <a:pt x="690320" y="535787"/>
                    <a:pt x="535787" y="690320"/>
                    <a:pt x="345160" y="690320"/>
                  </a:cubicBezTo>
                  <a:cubicBezTo>
                    <a:pt x="154533" y="690320"/>
                    <a:pt x="0" y="535787"/>
                    <a:pt x="0" y="345160"/>
                  </a:cubicBezTo>
                  <a:close/>
                </a:path>
              </a:pathLst>
            </a:custGeom>
            <a:solidFill>
              <a:srgbClr val="DFD2A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63580" tIns="163580" rIns="163580" bIns="163580" numCol="1" spcCol="1270" anchor="ctr" anchorCtr="0">
              <a:noAutofit/>
            </a:bodyPr>
            <a:lstStyle/>
            <a:p>
              <a:pPr algn="ctr" defTabSz="100750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267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267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367465" y="2208845"/>
              <a:ext cx="690320" cy="690320"/>
            </a:xfrm>
            <a:custGeom>
              <a:avLst/>
              <a:gdLst>
                <a:gd name="connsiteX0" fmla="*/ 0 w 690320"/>
                <a:gd name="connsiteY0" fmla="*/ 345160 h 690320"/>
                <a:gd name="connsiteX1" fmla="*/ 345160 w 690320"/>
                <a:gd name="connsiteY1" fmla="*/ 0 h 690320"/>
                <a:gd name="connsiteX2" fmla="*/ 690320 w 690320"/>
                <a:gd name="connsiteY2" fmla="*/ 345160 h 690320"/>
                <a:gd name="connsiteX3" fmla="*/ 345160 w 690320"/>
                <a:gd name="connsiteY3" fmla="*/ 690320 h 690320"/>
                <a:gd name="connsiteX4" fmla="*/ 0 w 690320"/>
                <a:gd name="connsiteY4" fmla="*/ 345160 h 69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320" h="690320">
                  <a:moveTo>
                    <a:pt x="0" y="345160"/>
                  </a:moveTo>
                  <a:cubicBezTo>
                    <a:pt x="0" y="154533"/>
                    <a:pt x="154533" y="0"/>
                    <a:pt x="345160" y="0"/>
                  </a:cubicBezTo>
                  <a:cubicBezTo>
                    <a:pt x="535787" y="0"/>
                    <a:pt x="690320" y="154533"/>
                    <a:pt x="690320" y="345160"/>
                  </a:cubicBezTo>
                  <a:cubicBezTo>
                    <a:pt x="690320" y="535787"/>
                    <a:pt x="535787" y="690320"/>
                    <a:pt x="345160" y="690320"/>
                  </a:cubicBezTo>
                  <a:cubicBezTo>
                    <a:pt x="154533" y="690320"/>
                    <a:pt x="0" y="535787"/>
                    <a:pt x="0" y="345160"/>
                  </a:cubicBezTo>
                  <a:close/>
                </a:path>
              </a:pathLst>
            </a:custGeom>
            <a:solidFill>
              <a:srgbClr val="DFD2A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3580" tIns="163580" rIns="163580" bIns="163580" numCol="1" spcCol="1270" anchor="ctr" anchorCtr="0">
              <a:noAutofit/>
            </a:bodyPr>
            <a:lstStyle/>
            <a:p>
              <a:pPr algn="ctr" defTabSz="100750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267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267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-1080311" y="2481501"/>
            <a:ext cx="3776836" cy="777447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全民奋起，艰苦创业，实现中华民族伟大复兴</a:t>
            </a:r>
          </a:p>
        </p:txBody>
      </p:sp>
      <p:sp>
        <p:nvSpPr>
          <p:cNvPr id="15" name="矩形 14"/>
          <p:cNvSpPr/>
          <p:nvPr/>
        </p:nvSpPr>
        <p:spPr>
          <a:xfrm>
            <a:off x="-944450" y="4695832"/>
            <a:ext cx="3893458" cy="777447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通过改革和探索，建立和发展充满活力的社会主义经济、政治、文化体制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-829304" y="5157192"/>
            <a:ext cx="4465077" cy="288032"/>
            <a:chOff x="1130623" y="5949280"/>
            <a:chExt cx="4464496" cy="288032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163071" y="5949280"/>
              <a:ext cx="432048" cy="28803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130623" y="6237312"/>
              <a:ext cx="4032448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 flipV="1">
            <a:off x="6126561" y="3207584"/>
            <a:ext cx="3960956" cy="395515"/>
            <a:chOff x="1130623" y="5949280"/>
            <a:chExt cx="4464496" cy="288032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5163071" y="5949280"/>
              <a:ext cx="432048" cy="28803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1130623" y="6237312"/>
              <a:ext cx="4032448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 flipH="1">
            <a:off x="5622445" y="5029596"/>
            <a:ext cx="4453461" cy="310632"/>
            <a:chOff x="1130623" y="5949280"/>
            <a:chExt cx="4464496" cy="288032"/>
          </a:xfrm>
        </p:grpSpPr>
        <p:cxnSp>
          <p:nvCxnSpPr>
            <p:cNvPr id="24" name="直接连接符 23"/>
            <p:cNvCxnSpPr/>
            <p:nvPr/>
          </p:nvCxnSpPr>
          <p:spPr>
            <a:xfrm flipH="1">
              <a:off x="5163071" y="5949280"/>
              <a:ext cx="432048" cy="28803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130623" y="6237312"/>
              <a:ext cx="4032448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flipV="1">
            <a:off x="-1149305" y="3284985"/>
            <a:ext cx="4136923" cy="253363"/>
            <a:chOff x="1130623" y="5949280"/>
            <a:chExt cx="4464496" cy="288032"/>
          </a:xfrm>
        </p:grpSpPr>
        <p:cxnSp>
          <p:nvCxnSpPr>
            <p:cNvPr id="27" name="直接连接符 26"/>
            <p:cNvCxnSpPr/>
            <p:nvPr/>
          </p:nvCxnSpPr>
          <p:spPr>
            <a:xfrm flipH="1">
              <a:off x="5163071" y="5949280"/>
              <a:ext cx="432048" cy="28803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30623" y="6237312"/>
              <a:ext cx="4032448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1907357" y="1772816"/>
            <a:ext cx="5473320" cy="428800"/>
            <a:chOff x="3431357" y="1772816"/>
            <a:chExt cx="5473320" cy="42880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431357" y="1772816"/>
              <a:ext cx="5473320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6096000" y="1772825"/>
              <a:ext cx="0" cy="428791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3163588" y="14034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逐步摆脱贫穷、摆脱落后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755648" y="2854977"/>
            <a:ext cx="3113353" cy="369332"/>
            <a:chOff x="8165206" y="2945128"/>
            <a:chExt cx="3113353" cy="369332"/>
          </a:xfrm>
        </p:grpSpPr>
        <p:sp>
          <p:nvSpPr>
            <p:cNvPr id="32" name="文本框 31"/>
            <p:cNvSpPr txBox="1"/>
            <p:nvPr/>
          </p:nvSpPr>
          <p:spPr>
            <a:xfrm>
              <a:off x="8165206" y="2945128"/>
              <a:ext cx="31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农业国         现代化的工业国</a:t>
              </a:r>
            </a:p>
          </p:txBody>
        </p:sp>
        <p:sp>
          <p:nvSpPr>
            <p:cNvPr id="33" name="右箭头 32"/>
            <p:cNvSpPr/>
            <p:nvPr/>
          </p:nvSpPr>
          <p:spPr>
            <a:xfrm>
              <a:off x="9058570" y="3058910"/>
              <a:ext cx="265734" cy="117906"/>
            </a:xfrm>
            <a:prstGeom prst="rightArrow">
              <a:avLst/>
            </a:prstGeom>
            <a:solidFill>
              <a:srgbClr val="CD1F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308086" y="4930981"/>
            <a:ext cx="4177008" cy="417348"/>
            <a:chOff x="7832086" y="4930981"/>
            <a:chExt cx="4177008" cy="417348"/>
          </a:xfrm>
        </p:grpSpPr>
        <p:sp>
          <p:nvSpPr>
            <p:cNvPr id="35" name="矩形 34"/>
            <p:cNvSpPr/>
            <p:nvPr/>
          </p:nvSpPr>
          <p:spPr>
            <a:xfrm>
              <a:off x="7832086" y="4930981"/>
              <a:ext cx="4177008" cy="417348"/>
            </a:xfrm>
            <a:prstGeom prst="rect">
              <a:avLst/>
            </a:prstGeom>
          </p:spPr>
          <p:txBody>
            <a:bodyPr wrap="square" lIns="91431" tIns="45715" rIns="91431" bIns="45715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自然经济半自然经济        商品经济</a:t>
              </a: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9830" y="5077937"/>
              <a:ext cx="280440" cy="158510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/>
        </p:nvSpPr>
        <p:spPr>
          <a:xfrm>
            <a:off x="-697521" y="590855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社会主义初级阶段的五大基本特征</a:t>
            </a:r>
          </a:p>
        </p:txBody>
      </p:sp>
    </p:spTree>
    <p:extLst>
      <p:ext uri="{BB962C8B-B14F-4D97-AF65-F5344CB8AC3E}">
        <p14:creationId xmlns:p14="http://schemas.microsoft.com/office/powerpoint/2010/main" val="12853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-697521" y="590855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社会主义初级阶段基本路线的主要内容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2683" y="1556718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奋斗目标：建设“富强民主文明和谐的社会主义现代化国家”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9797" y="260184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基本途径：“一个中心、两个基本点”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2683" y="3659826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领导力量和依靠力量：“领导和团结全国各族人民”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2682" y="4631913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根本立足点：“自力更生，艰苦创业”</a:t>
            </a:r>
          </a:p>
        </p:txBody>
      </p:sp>
      <p:sp>
        <p:nvSpPr>
          <p:cNvPr id="8" name="椭圆 7"/>
          <p:cNvSpPr/>
          <p:nvPr/>
        </p:nvSpPr>
        <p:spPr>
          <a:xfrm>
            <a:off x="163132" y="1634629"/>
            <a:ext cx="38636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65428" y="2625988"/>
            <a:ext cx="38636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63132" y="3659825"/>
            <a:ext cx="38636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163132" y="4669562"/>
            <a:ext cx="38636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13" name="图片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651" t="12311" r="9683" b="51414"/>
          <a:stretch>
            <a:fillRect/>
          </a:stretch>
        </p:blipFill>
        <p:spPr bwMode="auto">
          <a:xfrm>
            <a:off x="8643276" y="5246966"/>
            <a:ext cx="1481944" cy="161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任意多边形 13"/>
          <p:cNvSpPr/>
          <p:nvPr/>
        </p:nvSpPr>
        <p:spPr>
          <a:xfrm>
            <a:off x="6268573" y="2572465"/>
            <a:ext cx="527390" cy="526814"/>
          </a:xfrm>
          <a:custGeom>
            <a:avLst/>
            <a:gdLst>
              <a:gd name="connsiteX0" fmla="*/ 0 w 527390"/>
              <a:gd name="connsiteY0" fmla="*/ 263407 h 526814"/>
              <a:gd name="connsiteX1" fmla="*/ 263695 w 527390"/>
              <a:gd name="connsiteY1" fmla="*/ 0 h 526814"/>
              <a:gd name="connsiteX2" fmla="*/ 527390 w 527390"/>
              <a:gd name="connsiteY2" fmla="*/ 263407 h 526814"/>
              <a:gd name="connsiteX3" fmla="*/ 263695 w 527390"/>
              <a:gd name="connsiteY3" fmla="*/ 526814 h 526814"/>
              <a:gd name="connsiteX4" fmla="*/ 0 w 527390"/>
              <a:gd name="connsiteY4" fmla="*/ 263407 h 52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390" h="526814">
                <a:moveTo>
                  <a:pt x="0" y="263407"/>
                </a:moveTo>
                <a:cubicBezTo>
                  <a:pt x="0" y="117931"/>
                  <a:pt x="118060" y="0"/>
                  <a:pt x="263695" y="0"/>
                </a:cubicBezTo>
                <a:cubicBezTo>
                  <a:pt x="409330" y="0"/>
                  <a:pt x="527390" y="117931"/>
                  <a:pt x="527390" y="263407"/>
                </a:cubicBezTo>
                <a:cubicBezTo>
                  <a:pt x="527390" y="408883"/>
                  <a:pt x="409330" y="526814"/>
                  <a:pt x="263695" y="526814"/>
                </a:cubicBezTo>
                <a:cubicBezTo>
                  <a:pt x="118060" y="526814"/>
                  <a:pt x="0" y="408883"/>
                  <a:pt x="0" y="263407"/>
                </a:cubicBezTo>
                <a:close/>
              </a:path>
            </a:pathLst>
          </a:custGeom>
          <a:solidFill>
            <a:srgbClr val="CD1F06"/>
          </a:solidFill>
          <a:ln w="19050">
            <a:solidFill>
              <a:schemeClr val="bg1"/>
            </a:solidFill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569" tIns="90485" rIns="90569" bIns="90485" numCol="1" spcCol="1270" anchor="ctr" anchorCtr="0">
            <a:noAutofit/>
          </a:bodyPr>
          <a:lstStyle/>
          <a:p>
            <a:pPr algn="ctr" defTabSz="933450">
              <a:spcBef>
                <a:spcPct val="0"/>
              </a:spcBef>
              <a:spcAft>
                <a:spcPct val="35000"/>
              </a:spcAft>
            </a:pPr>
            <a:r>
              <a:rPr lang="zh-CN" altLang="en-US" sz="2100" dirty="0">
                <a:solidFill>
                  <a:schemeClr val="bg1"/>
                </a:solidFill>
              </a:rPr>
              <a:t>基</a:t>
            </a:r>
          </a:p>
        </p:txBody>
      </p:sp>
      <p:sp>
        <p:nvSpPr>
          <p:cNvPr id="16" name="任意多边形 15"/>
          <p:cNvSpPr/>
          <p:nvPr/>
        </p:nvSpPr>
        <p:spPr>
          <a:xfrm rot="2693612">
            <a:off x="7057135" y="2435138"/>
            <a:ext cx="223423" cy="223423"/>
          </a:xfrm>
          <a:custGeom>
            <a:avLst/>
            <a:gdLst>
              <a:gd name="connsiteX0" fmla="*/ 0 w 223423"/>
              <a:gd name="connsiteY0" fmla="*/ 111712 h 223423"/>
              <a:gd name="connsiteX1" fmla="*/ 111712 w 223423"/>
              <a:gd name="connsiteY1" fmla="*/ 0 h 223423"/>
              <a:gd name="connsiteX2" fmla="*/ 223424 w 223423"/>
              <a:gd name="connsiteY2" fmla="*/ 111712 h 223423"/>
              <a:gd name="connsiteX3" fmla="*/ 111712 w 223423"/>
              <a:gd name="connsiteY3" fmla="*/ 223424 h 223423"/>
              <a:gd name="connsiteX4" fmla="*/ 0 w 223423"/>
              <a:gd name="connsiteY4" fmla="*/ 111712 h 22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423" h="223423">
                <a:moveTo>
                  <a:pt x="0" y="111712"/>
                </a:moveTo>
                <a:cubicBezTo>
                  <a:pt x="0" y="50015"/>
                  <a:pt x="50015" y="0"/>
                  <a:pt x="111712" y="0"/>
                </a:cubicBezTo>
                <a:cubicBezTo>
                  <a:pt x="173409" y="0"/>
                  <a:pt x="223424" y="50015"/>
                  <a:pt x="223424" y="111712"/>
                </a:cubicBezTo>
                <a:cubicBezTo>
                  <a:pt x="223424" y="173409"/>
                  <a:pt x="173409" y="223424"/>
                  <a:pt x="111712" y="223424"/>
                </a:cubicBezTo>
                <a:cubicBezTo>
                  <a:pt x="50015" y="223424"/>
                  <a:pt x="0" y="173409"/>
                  <a:pt x="0" y="111712"/>
                </a:cubicBezTo>
                <a:close/>
              </a:path>
            </a:pathLst>
          </a:custGeom>
          <a:solidFill>
            <a:srgbClr val="CD1F06"/>
          </a:solidFill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895" tIns="35895" rIns="35895" bIns="35895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/>
          </a:p>
        </p:txBody>
      </p:sp>
      <p:sp>
        <p:nvSpPr>
          <p:cNvPr id="18" name="任意多边形 17"/>
          <p:cNvSpPr/>
          <p:nvPr/>
        </p:nvSpPr>
        <p:spPr>
          <a:xfrm rot="2693612">
            <a:off x="7057136" y="2998717"/>
            <a:ext cx="223423" cy="223423"/>
          </a:xfrm>
          <a:custGeom>
            <a:avLst/>
            <a:gdLst>
              <a:gd name="connsiteX0" fmla="*/ 0 w 223423"/>
              <a:gd name="connsiteY0" fmla="*/ 111712 h 223423"/>
              <a:gd name="connsiteX1" fmla="*/ 111712 w 223423"/>
              <a:gd name="connsiteY1" fmla="*/ 0 h 223423"/>
              <a:gd name="connsiteX2" fmla="*/ 223424 w 223423"/>
              <a:gd name="connsiteY2" fmla="*/ 111712 h 223423"/>
              <a:gd name="connsiteX3" fmla="*/ 111712 w 223423"/>
              <a:gd name="connsiteY3" fmla="*/ 223424 h 223423"/>
              <a:gd name="connsiteX4" fmla="*/ 0 w 223423"/>
              <a:gd name="connsiteY4" fmla="*/ 111712 h 22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423" h="223423">
                <a:moveTo>
                  <a:pt x="0" y="111712"/>
                </a:moveTo>
                <a:cubicBezTo>
                  <a:pt x="0" y="50015"/>
                  <a:pt x="50015" y="0"/>
                  <a:pt x="111712" y="0"/>
                </a:cubicBezTo>
                <a:cubicBezTo>
                  <a:pt x="173409" y="0"/>
                  <a:pt x="223424" y="50015"/>
                  <a:pt x="223424" y="111712"/>
                </a:cubicBezTo>
                <a:cubicBezTo>
                  <a:pt x="223424" y="173409"/>
                  <a:pt x="173409" y="223424"/>
                  <a:pt x="111712" y="223424"/>
                </a:cubicBezTo>
                <a:cubicBezTo>
                  <a:pt x="50015" y="223424"/>
                  <a:pt x="0" y="173409"/>
                  <a:pt x="0" y="111712"/>
                </a:cubicBezTo>
                <a:close/>
              </a:path>
            </a:pathLst>
          </a:custGeom>
          <a:solidFill>
            <a:srgbClr val="CD1F06"/>
          </a:solidFill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895" tIns="35895" rIns="35895" bIns="35895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/>
          </a:p>
        </p:txBody>
      </p:sp>
      <p:cxnSp>
        <p:nvCxnSpPr>
          <p:cNvPr id="21" name="直接连接符 20"/>
          <p:cNvCxnSpPr>
            <a:endCxn id="16" idx="3"/>
          </p:cNvCxnSpPr>
          <p:nvPr/>
        </p:nvCxnSpPr>
        <p:spPr>
          <a:xfrm flipV="1">
            <a:off x="6746056" y="2625988"/>
            <a:ext cx="343944" cy="8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18" idx="0"/>
          </p:cNvCxnSpPr>
          <p:nvPr/>
        </p:nvCxnSpPr>
        <p:spPr>
          <a:xfrm>
            <a:off x="6772976" y="2945939"/>
            <a:ext cx="316732" cy="85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352924" y="23355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坚持四项基本原则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52923" y="292576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坚持改革开放</a:t>
            </a:r>
          </a:p>
        </p:txBody>
      </p:sp>
    </p:spTree>
    <p:extLst>
      <p:ext uri="{BB962C8B-B14F-4D97-AF65-F5344CB8AC3E}">
        <p14:creationId xmlns:p14="http://schemas.microsoft.com/office/powerpoint/2010/main" val="16395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 animBg="1"/>
      <p:bldP spid="9" grpId="0" animBg="1"/>
      <p:bldP spid="10" grpId="0" animBg="1"/>
      <p:bldP spid="11" grpId="0" animBg="1"/>
      <p:bldP spid="14" grpId="0" animBg="1"/>
      <p:bldP spid="16" grpId="0" animBg="1"/>
      <p:bldP spid="18" grpId="0" animBg="1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48" y="811913"/>
            <a:ext cx="1575669" cy="5013491"/>
          </a:xfrm>
          <a:prstGeom prst="rect">
            <a:avLst/>
          </a:prstGeom>
        </p:spPr>
      </p:pic>
      <p:sp>
        <p:nvSpPr>
          <p:cNvPr id="8" name="心形 7"/>
          <p:cNvSpPr/>
          <p:nvPr/>
        </p:nvSpPr>
        <p:spPr>
          <a:xfrm>
            <a:off x="4031180" y="1829647"/>
            <a:ext cx="399245" cy="334851"/>
          </a:xfrm>
          <a:prstGeom prst="heart">
            <a:avLst/>
          </a:prstGeom>
          <a:solidFill>
            <a:srgbClr val="CD1F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形标注 8"/>
          <p:cNvSpPr/>
          <p:nvPr/>
        </p:nvSpPr>
        <p:spPr>
          <a:xfrm>
            <a:off x="4007779" y="24787"/>
            <a:ext cx="1352554" cy="968742"/>
          </a:xfrm>
          <a:prstGeom prst="wedgeEllipseCallout">
            <a:avLst/>
          </a:prstGeom>
          <a:solidFill>
            <a:srgbClr val="DED9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B26743"/>
                </a:solidFill>
              </a:rPr>
              <a:t>富强 民主 </a:t>
            </a:r>
            <a:r>
              <a:rPr lang="zh-CN" altLang="en-US" sz="1000" dirty="0">
                <a:solidFill>
                  <a:srgbClr val="B26743"/>
                </a:solidFill>
              </a:rPr>
              <a:t>文明 </a:t>
            </a:r>
          </a:p>
          <a:p>
            <a:pPr algn="ctr"/>
            <a:r>
              <a:rPr lang="zh-CN" altLang="en-US" sz="1000" dirty="0">
                <a:solidFill>
                  <a:srgbClr val="B26743"/>
                </a:solidFill>
              </a:rPr>
              <a:t>和谐 现代化国家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5058674" y="1013820"/>
            <a:ext cx="1808488" cy="167424"/>
            <a:chOff x="6582674" y="1013820"/>
            <a:chExt cx="1808488" cy="167424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6582674" y="1013820"/>
              <a:ext cx="320262" cy="167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884333" y="1181244"/>
              <a:ext cx="15068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5482604" y="811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奋斗目标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4813245" y="1997071"/>
            <a:ext cx="1971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4813105" y="1645766"/>
            <a:ext cx="1877437" cy="369332"/>
            <a:chOff x="6337104" y="1645766"/>
            <a:chExt cx="1877437" cy="369332"/>
          </a:xfrm>
        </p:grpSpPr>
        <p:sp>
          <p:nvSpPr>
            <p:cNvPr id="22" name="文本框 21"/>
            <p:cNvSpPr txBox="1"/>
            <p:nvPr/>
          </p:nvSpPr>
          <p:spPr>
            <a:xfrm>
              <a:off x="6337104" y="1645766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中心</a:t>
              </a:r>
              <a:r>
                <a:rPr lang="zh-CN" altLang="en-US" dirty="0"/>
                <a:t>     </a:t>
              </a:r>
              <a:r>
                <a:rPr lang="zh-CN" altLang="en-US" b="1" dirty="0">
                  <a:solidFill>
                    <a:srgbClr val="B26743"/>
                  </a:solidFill>
                </a:rPr>
                <a:t>经济建设</a:t>
              </a: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6897143" y="1820014"/>
              <a:ext cx="216493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890456" y="3667037"/>
            <a:ext cx="3875764" cy="167424"/>
            <a:chOff x="6414456" y="3667037"/>
            <a:chExt cx="3875764" cy="167424"/>
          </a:xfrm>
        </p:grpSpPr>
        <p:cxnSp>
          <p:nvCxnSpPr>
            <p:cNvPr id="24" name="直接连接符 23"/>
            <p:cNvCxnSpPr/>
            <p:nvPr/>
          </p:nvCxnSpPr>
          <p:spPr>
            <a:xfrm flipH="1" flipV="1">
              <a:off x="6414456" y="3667037"/>
              <a:ext cx="320262" cy="167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6734718" y="3834461"/>
              <a:ext cx="35555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5147887" y="3482371"/>
            <a:ext cx="3313728" cy="369332"/>
            <a:chOff x="6671887" y="3482371"/>
            <a:chExt cx="3313728" cy="369332"/>
          </a:xfrm>
        </p:grpSpPr>
        <p:sp>
          <p:nvSpPr>
            <p:cNvPr id="26" name="文本框 25"/>
            <p:cNvSpPr txBox="1"/>
            <p:nvPr/>
          </p:nvSpPr>
          <p:spPr>
            <a:xfrm>
              <a:off x="6671887" y="3482371"/>
              <a:ext cx="3313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社会发展动力</a:t>
              </a:r>
              <a:r>
                <a:rPr lang="zh-CN" altLang="en-US" dirty="0"/>
                <a:t>       </a:t>
              </a:r>
              <a:r>
                <a:rPr lang="zh-CN" altLang="en-US" b="1" dirty="0">
                  <a:solidFill>
                    <a:srgbClr val="B26743"/>
                  </a:solidFill>
                </a:rPr>
                <a:t>坚持改革开放</a:t>
              </a:r>
            </a:p>
          </p:txBody>
        </p:sp>
        <p:sp>
          <p:nvSpPr>
            <p:cNvPr id="28" name="右箭头 27"/>
            <p:cNvSpPr/>
            <p:nvPr/>
          </p:nvSpPr>
          <p:spPr>
            <a:xfrm>
              <a:off x="8200959" y="3667037"/>
              <a:ext cx="216493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-573160" y="3712756"/>
            <a:ext cx="3774208" cy="142588"/>
            <a:chOff x="950840" y="3712756"/>
            <a:chExt cx="3774208" cy="142588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4475955" y="3712756"/>
              <a:ext cx="249093" cy="142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950840" y="3851703"/>
              <a:ext cx="35555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-626406" y="3505230"/>
            <a:ext cx="3313728" cy="369332"/>
            <a:chOff x="897594" y="3505230"/>
            <a:chExt cx="3313728" cy="369332"/>
          </a:xfrm>
        </p:grpSpPr>
        <p:sp>
          <p:nvSpPr>
            <p:cNvPr id="32" name="文本框 31"/>
            <p:cNvSpPr txBox="1"/>
            <p:nvPr/>
          </p:nvSpPr>
          <p:spPr>
            <a:xfrm>
              <a:off x="897594" y="3505230"/>
              <a:ext cx="3313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B26743"/>
                  </a:solidFill>
                </a:rPr>
                <a:t>坚持四项基本原则       </a:t>
              </a:r>
              <a:r>
                <a:rPr lang="zh-CN" altLang="en-US" b="1" dirty="0"/>
                <a:t>立国之本</a:t>
              </a:r>
            </a:p>
          </p:txBody>
        </p:sp>
        <p:sp>
          <p:nvSpPr>
            <p:cNvPr id="35" name="右箭头 34"/>
            <p:cNvSpPr/>
            <p:nvPr/>
          </p:nvSpPr>
          <p:spPr>
            <a:xfrm rot="10800000">
              <a:off x="2862781" y="3689896"/>
              <a:ext cx="247582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638516" y="5486401"/>
            <a:ext cx="3258515" cy="206063"/>
            <a:chOff x="6162515" y="5486400"/>
            <a:chExt cx="3258515" cy="206063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6162515" y="5486400"/>
              <a:ext cx="349459" cy="206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6511974" y="5486400"/>
              <a:ext cx="29090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5050588" y="5117068"/>
            <a:ext cx="2980303" cy="369332"/>
            <a:chOff x="6574587" y="5117068"/>
            <a:chExt cx="2980303" cy="369332"/>
          </a:xfrm>
        </p:grpSpPr>
        <p:sp>
          <p:nvSpPr>
            <p:cNvPr id="44" name="文本框 43"/>
            <p:cNvSpPr txBox="1"/>
            <p:nvPr/>
          </p:nvSpPr>
          <p:spPr>
            <a:xfrm>
              <a:off x="6574587" y="5117068"/>
              <a:ext cx="2980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立足点</a:t>
              </a:r>
              <a:r>
                <a:rPr lang="zh-CN" altLang="en-US" dirty="0"/>
                <a:t>     </a:t>
              </a:r>
              <a:r>
                <a:rPr lang="zh-CN" altLang="en-US" b="1" dirty="0">
                  <a:solidFill>
                    <a:srgbClr val="B26743"/>
                  </a:solidFill>
                </a:rPr>
                <a:t>自力更生艰苦奋斗</a:t>
              </a:r>
            </a:p>
          </p:txBody>
        </p:sp>
        <p:sp>
          <p:nvSpPr>
            <p:cNvPr id="45" name="右箭头 44"/>
            <p:cNvSpPr/>
            <p:nvPr/>
          </p:nvSpPr>
          <p:spPr>
            <a:xfrm>
              <a:off x="7353174" y="5309612"/>
              <a:ext cx="216493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-697521" y="59085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关系图</a:t>
            </a:r>
          </a:p>
        </p:txBody>
      </p:sp>
    </p:spTree>
    <p:extLst>
      <p:ext uri="{BB962C8B-B14F-4D97-AF65-F5344CB8AC3E}">
        <p14:creationId xmlns:p14="http://schemas.microsoft.com/office/powerpoint/2010/main" val="33138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13" y="1837835"/>
            <a:ext cx="2420908" cy="362761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552325" y="3651642"/>
            <a:ext cx="1373219" cy="1343545"/>
            <a:chOff x="6449812" y="3329669"/>
            <a:chExt cx="1373219" cy="1343545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6449812" y="4049486"/>
              <a:ext cx="1373219" cy="623728"/>
            </a:xfrm>
            <a:prstGeom prst="line">
              <a:avLst/>
            </a:prstGeom>
            <a:ln w="88900">
              <a:solidFill>
                <a:schemeClr val="tx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857999" y="3329669"/>
              <a:ext cx="837063" cy="116206"/>
            </a:xfrm>
            <a:prstGeom prst="line">
              <a:avLst/>
            </a:prstGeom>
            <a:ln w="88900">
              <a:solidFill>
                <a:schemeClr val="tx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 rot="1728917">
            <a:off x="-28795" y="4109530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13" name="文本框 12"/>
          <p:cNvSpPr txBox="1"/>
          <p:nvPr/>
        </p:nvSpPr>
        <p:spPr>
          <a:xfrm rot="18614478">
            <a:off x="711949" y="3401995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14" name="文本框 13"/>
          <p:cNvSpPr txBox="1"/>
          <p:nvPr/>
        </p:nvSpPr>
        <p:spPr>
          <a:xfrm rot="21033832">
            <a:off x="4057541" y="2445978"/>
            <a:ext cx="11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15" name="文本框 14"/>
          <p:cNvSpPr txBox="1"/>
          <p:nvPr/>
        </p:nvSpPr>
        <p:spPr>
          <a:xfrm rot="21033832">
            <a:off x="5238584" y="1431620"/>
            <a:ext cx="101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16" name="文本框 15"/>
          <p:cNvSpPr txBox="1"/>
          <p:nvPr/>
        </p:nvSpPr>
        <p:spPr>
          <a:xfrm rot="21202875">
            <a:off x="2730240" y="1635945"/>
            <a:ext cx="167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17" name="文本框 16"/>
          <p:cNvSpPr txBox="1"/>
          <p:nvPr/>
        </p:nvSpPr>
        <p:spPr>
          <a:xfrm rot="21182735">
            <a:off x="3041128" y="4376777"/>
            <a:ext cx="203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18" name="文本框 17"/>
          <p:cNvSpPr txBox="1"/>
          <p:nvPr/>
        </p:nvSpPr>
        <p:spPr>
          <a:xfrm rot="19682560">
            <a:off x="-913462" y="854205"/>
            <a:ext cx="2677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19" name="文本框 18"/>
          <p:cNvSpPr txBox="1"/>
          <p:nvPr/>
        </p:nvSpPr>
        <p:spPr>
          <a:xfrm rot="20697522">
            <a:off x="998336" y="1205836"/>
            <a:ext cx="1884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20" name="文本框 19"/>
          <p:cNvSpPr txBox="1"/>
          <p:nvPr/>
        </p:nvSpPr>
        <p:spPr>
          <a:xfrm rot="20209185">
            <a:off x="6594906" y="728540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21" name="文本框 20"/>
          <p:cNvSpPr txBox="1"/>
          <p:nvPr/>
        </p:nvSpPr>
        <p:spPr>
          <a:xfrm rot="1717522">
            <a:off x="1674497" y="1845950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22" name="文本框 21"/>
          <p:cNvSpPr txBox="1"/>
          <p:nvPr/>
        </p:nvSpPr>
        <p:spPr>
          <a:xfrm rot="19682560">
            <a:off x="3808844" y="2943478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23" name="文本框 22"/>
          <p:cNvSpPr txBox="1"/>
          <p:nvPr/>
        </p:nvSpPr>
        <p:spPr>
          <a:xfrm rot="19682560">
            <a:off x="2890785" y="1802047"/>
            <a:ext cx="2481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24" name="文本框 23"/>
          <p:cNvSpPr txBox="1"/>
          <p:nvPr/>
        </p:nvSpPr>
        <p:spPr>
          <a:xfrm rot="20612024">
            <a:off x="4666402" y="590739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25" name="文本框 24"/>
          <p:cNvSpPr txBox="1"/>
          <p:nvPr/>
        </p:nvSpPr>
        <p:spPr>
          <a:xfrm rot="21009549">
            <a:off x="-659080" y="3068717"/>
            <a:ext cx="199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26" name="文本框 25"/>
          <p:cNvSpPr txBox="1"/>
          <p:nvPr/>
        </p:nvSpPr>
        <p:spPr>
          <a:xfrm rot="20728465">
            <a:off x="1481095" y="536313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27" name="文本框 26"/>
          <p:cNvSpPr txBox="1"/>
          <p:nvPr/>
        </p:nvSpPr>
        <p:spPr>
          <a:xfrm rot="19682560">
            <a:off x="707500" y="1683898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28" name="文本框 27"/>
          <p:cNvSpPr txBox="1"/>
          <p:nvPr/>
        </p:nvSpPr>
        <p:spPr>
          <a:xfrm rot="1601821">
            <a:off x="2059221" y="3082560"/>
            <a:ext cx="190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29" name="文本框 28"/>
          <p:cNvSpPr txBox="1"/>
          <p:nvPr/>
        </p:nvSpPr>
        <p:spPr>
          <a:xfrm rot="714541">
            <a:off x="1851321" y="3829490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518076" y="2244354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31" name="文本框 30"/>
          <p:cNvSpPr txBox="1"/>
          <p:nvPr/>
        </p:nvSpPr>
        <p:spPr>
          <a:xfrm rot="1465434">
            <a:off x="7726151" y="1357202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32" name="文本框 31"/>
          <p:cNvSpPr txBox="1"/>
          <p:nvPr/>
        </p:nvSpPr>
        <p:spPr>
          <a:xfrm rot="19682560">
            <a:off x="5082900" y="1790043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33" name="文本框 32"/>
          <p:cNvSpPr txBox="1"/>
          <p:nvPr/>
        </p:nvSpPr>
        <p:spPr>
          <a:xfrm rot="176597">
            <a:off x="2737537" y="797128"/>
            <a:ext cx="1845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34" name="文本框 33"/>
          <p:cNvSpPr txBox="1"/>
          <p:nvPr/>
        </p:nvSpPr>
        <p:spPr>
          <a:xfrm rot="19682560">
            <a:off x="8094914" y="4338179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35" name="文本框 34"/>
          <p:cNvSpPr txBox="1"/>
          <p:nvPr/>
        </p:nvSpPr>
        <p:spPr>
          <a:xfrm rot="21117363">
            <a:off x="8266329" y="3489636"/>
            <a:ext cx="1884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36" name="文本框 35"/>
          <p:cNvSpPr txBox="1"/>
          <p:nvPr/>
        </p:nvSpPr>
        <p:spPr>
          <a:xfrm rot="19682560">
            <a:off x="1764002" y="4379926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37" name="文本框 36"/>
          <p:cNvSpPr txBox="1"/>
          <p:nvPr/>
        </p:nvSpPr>
        <p:spPr>
          <a:xfrm rot="875122">
            <a:off x="2692127" y="1535488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38" name="文本框 37"/>
          <p:cNvSpPr txBox="1"/>
          <p:nvPr/>
        </p:nvSpPr>
        <p:spPr>
          <a:xfrm rot="1728663">
            <a:off x="8537552" y="2959598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39" name="文本框 38"/>
          <p:cNvSpPr txBox="1"/>
          <p:nvPr/>
        </p:nvSpPr>
        <p:spPr>
          <a:xfrm rot="19682560">
            <a:off x="878959" y="2503421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40" name="文本框 39"/>
          <p:cNvSpPr txBox="1"/>
          <p:nvPr/>
        </p:nvSpPr>
        <p:spPr>
          <a:xfrm rot="19682560">
            <a:off x="2474946" y="3274801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41" name="文本框 40"/>
          <p:cNvSpPr txBox="1"/>
          <p:nvPr/>
        </p:nvSpPr>
        <p:spPr>
          <a:xfrm rot="1729613">
            <a:off x="3994442" y="2357493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42" name="文本框 41"/>
          <p:cNvSpPr txBox="1"/>
          <p:nvPr/>
        </p:nvSpPr>
        <p:spPr>
          <a:xfrm rot="17325643">
            <a:off x="-321170" y="1660832"/>
            <a:ext cx="1884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43" name="文本框 42"/>
          <p:cNvSpPr txBox="1"/>
          <p:nvPr/>
        </p:nvSpPr>
        <p:spPr>
          <a:xfrm rot="2318106">
            <a:off x="4932999" y="979876"/>
            <a:ext cx="188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B29"/>
                </a:solidFill>
              </a:rPr>
              <a:t>改革开放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1794267" y="932505"/>
            <a:ext cx="2443065" cy="2002266"/>
          </a:xfrm>
          <a:prstGeom prst="wedgeEllipseCallout">
            <a:avLst>
              <a:gd name="adj1" fmla="val 76164"/>
              <a:gd name="adj2" fmla="val 58641"/>
            </a:avLst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353238" y="120096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CD1F06"/>
                </a:solidFill>
                <a:latin typeface="Adobe 繁黑體 Std B" pitchFamily="34" charset="-128"/>
                <a:ea typeface="Adobe 繁黑體 Std B" pitchFamily="34" charset="-128"/>
              </a:rPr>
              <a:t>是条</a:t>
            </a:r>
            <a:endParaRPr lang="en-US" altLang="zh-CN" sz="4400" b="1" dirty="0">
              <a:solidFill>
                <a:srgbClr val="CD1F06"/>
              </a:solidFill>
              <a:latin typeface="Adobe 繁黑體 Std B" pitchFamily="34" charset="-128"/>
              <a:ea typeface="Adobe 繁黑體 Std B" pitchFamily="34" charset="-128"/>
            </a:endParaRPr>
          </a:p>
          <a:p>
            <a:r>
              <a:rPr lang="zh-CN" altLang="en-US" sz="4400" b="1" dirty="0">
                <a:solidFill>
                  <a:srgbClr val="CD1F06"/>
                </a:solidFill>
                <a:latin typeface="Adobe 繁黑體 Std B" pitchFamily="34" charset="-128"/>
                <a:ea typeface="Adobe 繁黑體 Std B" pitchFamily="34" charset="-128"/>
              </a:rPr>
              <a:t>好路</a:t>
            </a:r>
            <a:endParaRPr lang="en-US" altLang="zh-CN" sz="4400" b="1" dirty="0">
              <a:solidFill>
                <a:srgbClr val="CD1F06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163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7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7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6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1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4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7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7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7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1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6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9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1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6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7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8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79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8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81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82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83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84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86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87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88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89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9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91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41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9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/>
        </p:nvSpPr>
        <p:spPr bwMode="auto">
          <a:xfrm rot="10800000">
            <a:off x="-466010" y="5177127"/>
            <a:ext cx="2381250" cy="0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rot="10800000">
            <a:off x="-457067" y="4949020"/>
            <a:ext cx="3557587" cy="0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rot="10800000">
            <a:off x="-480320" y="4104948"/>
            <a:ext cx="4805362" cy="0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rot="10800000">
            <a:off x="-457067" y="3272775"/>
            <a:ext cx="5994400" cy="0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-473946" y="5685127"/>
            <a:ext cx="6278026" cy="0"/>
          </a:xfrm>
          <a:prstGeom prst="line">
            <a:avLst/>
          </a:prstGeom>
          <a:noFill/>
          <a:ln w="57150">
            <a:solidFill>
              <a:srgbClr val="DB291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rot="16200000">
            <a:off x="-2128122" y="4032540"/>
            <a:ext cx="3308350" cy="0"/>
          </a:xfrm>
          <a:prstGeom prst="line">
            <a:avLst/>
          </a:prstGeom>
          <a:noFill/>
          <a:ln w="57150">
            <a:solidFill>
              <a:srgbClr val="DB291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4425872" y="1962567"/>
            <a:ext cx="945771" cy="831597"/>
          </a:xfrm>
          <a:prstGeom prst="line">
            <a:avLst/>
          </a:prstGeom>
          <a:noFill/>
          <a:ln w="76200">
            <a:solidFill>
              <a:srgbClr val="DB291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rot="16200000">
            <a:off x="-1182766" y="4033334"/>
            <a:ext cx="3309937" cy="0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rot="16200000">
            <a:off x="277735" y="4033334"/>
            <a:ext cx="3309937" cy="0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rot="16200000">
            <a:off x="1439686" y="3985010"/>
            <a:ext cx="3309937" cy="0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rot="16200000">
            <a:off x="2684385" y="4033334"/>
            <a:ext cx="3309937" cy="0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199981" y="4925856"/>
            <a:ext cx="479425" cy="466725"/>
            <a:chOff x="0" y="0"/>
            <a:chExt cx="784" cy="765"/>
          </a:xfrm>
        </p:grpSpPr>
        <p:grpSp>
          <p:nvGrpSpPr>
            <p:cNvPr id="24" name="Group 22"/>
            <p:cNvGrpSpPr>
              <a:grpSpLocks/>
            </p:cNvGrpSpPr>
            <p:nvPr/>
          </p:nvGrpSpPr>
          <p:grpSpPr bwMode="auto">
            <a:xfrm>
              <a:off x="0" y="0"/>
              <a:ext cx="784" cy="765"/>
              <a:chOff x="0" y="0"/>
              <a:chExt cx="1042" cy="1019"/>
            </a:xfrm>
          </p:grpSpPr>
          <p:pic>
            <p:nvPicPr>
              <p:cNvPr id="26" name="Picture 23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Oval 2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35" cy="1019"/>
              </a:xfrm>
              <a:prstGeom prst="ellipse">
                <a:avLst/>
              </a:prstGeom>
              <a:solidFill>
                <a:srgbClr val="DFD2A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Impact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25" name="WordArt 26"/>
            <p:cNvSpPr>
              <a:spLocks noChangeArrowheads="1" noChangeShapeType="1"/>
            </p:cNvSpPr>
            <p:nvPr/>
          </p:nvSpPr>
          <p:spPr bwMode="auto">
            <a:xfrm>
              <a:off x="288" y="227"/>
              <a:ext cx="157" cy="29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24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646464"/>
                  </a:solidFill>
                  <a:latin typeface="Impact" pitchFamily="34" charset="0"/>
                  <a:ea typeface="微软雅黑" pitchFamily="34" charset="-122"/>
                </a:rPr>
                <a:t>1</a:t>
              </a:r>
              <a:endParaRPr lang="zh-CN" altLang="en-US" sz="2400" kern="10" dirty="0">
                <a:ln w="9525">
                  <a:noFill/>
                  <a:round/>
                  <a:headEnd/>
                  <a:tailEnd/>
                </a:ln>
                <a:solidFill>
                  <a:srgbClr val="64646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grpSp>
        <p:nvGrpSpPr>
          <p:cNvPr id="36" name="Group 41"/>
          <p:cNvGrpSpPr>
            <a:grpSpLocks/>
          </p:cNvGrpSpPr>
          <p:nvPr/>
        </p:nvGrpSpPr>
        <p:grpSpPr bwMode="auto">
          <a:xfrm>
            <a:off x="4076622" y="2703350"/>
            <a:ext cx="479425" cy="466725"/>
            <a:chOff x="0" y="0"/>
            <a:chExt cx="302" cy="294"/>
          </a:xfrm>
        </p:grpSpPr>
        <p:grpSp>
          <p:nvGrpSpPr>
            <p:cNvPr id="37" name="Group 43"/>
            <p:cNvGrpSpPr>
              <a:grpSpLocks/>
            </p:cNvGrpSpPr>
            <p:nvPr/>
          </p:nvGrpSpPr>
          <p:grpSpPr bwMode="auto">
            <a:xfrm>
              <a:off x="0" y="0"/>
              <a:ext cx="302" cy="294"/>
              <a:chOff x="0" y="0"/>
              <a:chExt cx="1042" cy="1019"/>
            </a:xfrm>
          </p:grpSpPr>
          <p:pic>
            <p:nvPicPr>
              <p:cNvPr id="39" name="Picture 44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Oval 4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35" cy="1019"/>
              </a:xfrm>
              <a:prstGeom prst="ellipse">
                <a:avLst/>
              </a:prstGeom>
              <a:solidFill>
                <a:srgbClr val="DFD2A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Impact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38" name="WordArt 47"/>
            <p:cNvSpPr>
              <a:spLocks noChangeArrowheads="1" noChangeShapeType="1"/>
            </p:cNvSpPr>
            <p:nvPr/>
          </p:nvSpPr>
          <p:spPr bwMode="auto">
            <a:xfrm>
              <a:off x="111" y="87"/>
              <a:ext cx="78" cy="1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24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646464"/>
                  </a:solidFill>
                  <a:latin typeface="Impact" pitchFamily="34" charset="0"/>
                  <a:ea typeface="微软雅黑" pitchFamily="34" charset="-122"/>
                </a:rPr>
                <a:t>4</a:t>
              </a:r>
              <a:endParaRPr lang="zh-CN" altLang="en-US" sz="2400" kern="10" dirty="0">
                <a:ln w="9525">
                  <a:noFill/>
                  <a:round/>
                  <a:headEnd/>
                  <a:tailEnd/>
                </a:ln>
                <a:solidFill>
                  <a:srgbClr val="64646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41" name="Text Box 53"/>
          <p:cNvSpPr txBox="1">
            <a:spLocks noChangeArrowheads="1"/>
          </p:cNvSpPr>
          <p:nvPr/>
        </p:nvSpPr>
        <p:spPr bwMode="auto">
          <a:xfrm>
            <a:off x="97552" y="5699415"/>
            <a:ext cx="749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kern="0" dirty="0">
                <a:solidFill>
                  <a:srgbClr val="2B2B29"/>
                </a:solidFill>
                <a:latin typeface="Impact" pitchFamily="34" charset="0"/>
                <a:ea typeface="微软雅黑" pitchFamily="34" charset="-122"/>
              </a:rPr>
              <a:t>1950</a:t>
            </a:r>
          </a:p>
        </p:txBody>
      </p:sp>
      <p:sp>
        <p:nvSpPr>
          <p:cNvPr id="42" name="Text Box 54"/>
          <p:cNvSpPr txBox="1">
            <a:spLocks noChangeArrowheads="1"/>
          </p:cNvSpPr>
          <p:nvPr/>
        </p:nvSpPr>
        <p:spPr bwMode="auto">
          <a:xfrm>
            <a:off x="1553290" y="5699415"/>
            <a:ext cx="749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kern="0" dirty="0">
                <a:solidFill>
                  <a:srgbClr val="2B2B29"/>
                </a:solidFill>
                <a:latin typeface="Impact" pitchFamily="34" charset="0"/>
                <a:ea typeface="微软雅黑" pitchFamily="34" charset="-122"/>
              </a:rPr>
              <a:t>1978</a:t>
            </a:r>
          </a:p>
        </p:txBody>
      </p:sp>
      <p:sp>
        <p:nvSpPr>
          <p:cNvPr id="43" name="Text Box 55"/>
          <p:cNvSpPr txBox="1">
            <a:spLocks noChangeArrowheads="1"/>
          </p:cNvSpPr>
          <p:nvPr/>
        </p:nvSpPr>
        <p:spPr bwMode="auto">
          <a:xfrm>
            <a:off x="2743915" y="5699415"/>
            <a:ext cx="749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kern="0" dirty="0">
                <a:solidFill>
                  <a:srgbClr val="2B2B29"/>
                </a:solidFill>
                <a:latin typeface="Impact" pitchFamily="34" charset="0"/>
                <a:ea typeface="微软雅黑" pitchFamily="34" charset="-122"/>
              </a:rPr>
              <a:t>1998</a:t>
            </a:r>
          </a:p>
        </p:txBody>
      </p:sp>
      <p:sp>
        <p:nvSpPr>
          <p:cNvPr id="44" name="Text Box 56"/>
          <p:cNvSpPr txBox="1">
            <a:spLocks noChangeArrowheads="1"/>
          </p:cNvSpPr>
          <p:nvPr/>
        </p:nvSpPr>
        <p:spPr bwMode="auto">
          <a:xfrm>
            <a:off x="3958353" y="5699415"/>
            <a:ext cx="749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kern="0" dirty="0">
                <a:solidFill>
                  <a:srgbClr val="2B2B29"/>
                </a:solidFill>
                <a:latin typeface="Impact" pitchFamily="34" charset="0"/>
                <a:ea typeface="微软雅黑" pitchFamily="34" charset="-122"/>
              </a:rPr>
              <a:t>2003</a:t>
            </a:r>
          </a:p>
        </p:txBody>
      </p:sp>
      <p:cxnSp>
        <p:nvCxnSpPr>
          <p:cNvPr id="3" name="直接连接符 2"/>
          <p:cNvCxnSpPr>
            <a:endCxn id="27" idx="2"/>
          </p:cNvCxnSpPr>
          <p:nvPr/>
        </p:nvCxnSpPr>
        <p:spPr>
          <a:xfrm flipV="1">
            <a:off x="-452413" y="5159219"/>
            <a:ext cx="652393" cy="46021"/>
          </a:xfrm>
          <a:prstGeom prst="line">
            <a:avLst/>
          </a:prstGeom>
          <a:ln w="76200">
            <a:solidFill>
              <a:srgbClr val="DB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6" idx="3"/>
            <a:endCxn id="64" idx="2"/>
          </p:cNvCxnSpPr>
          <p:nvPr/>
        </p:nvCxnSpPr>
        <p:spPr>
          <a:xfrm flipV="1">
            <a:off x="679406" y="5049999"/>
            <a:ext cx="873885" cy="108533"/>
          </a:xfrm>
          <a:prstGeom prst="line">
            <a:avLst/>
          </a:prstGeom>
          <a:ln w="76200">
            <a:solidFill>
              <a:srgbClr val="DB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32" idx="7"/>
            <a:endCxn id="70" idx="3"/>
          </p:cNvCxnSpPr>
          <p:nvPr/>
        </p:nvCxnSpPr>
        <p:spPr>
          <a:xfrm flipV="1">
            <a:off x="2090725" y="4197552"/>
            <a:ext cx="925300" cy="691024"/>
          </a:xfrm>
          <a:prstGeom prst="line">
            <a:avLst/>
          </a:prstGeom>
          <a:ln w="76200">
            <a:solidFill>
              <a:srgbClr val="DB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70" idx="7"/>
            <a:endCxn id="40" idx="3"/>
          </p:cNvCxnSpPr>
          <p:nvPr/>
        </p:nvCxnSpPr>
        <p:spPr>
          <a:xfrm flipV="1">
            <a:off x="3352753" y="3101725"/>
            <a:ext cx="793606" cy="765803"/>
          </a:xfrm>
          <a:prstGeom prst="line">
            <a:avLst/>
          </a:prstGeom>
          <a:ln w="76200">
            <a:solidFill>
              <a:srgbClr val="DB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34"/>
          <p:cNvGrpSpPr>
            <a:grpSpLocks/>
          </p:cNvGrpSpPr>
          <p:nvPr/>
        </p:nvGrpSpPr>
        <p:grpSpPr bwMode="auto">
          <a:xfrm>
            <a:off x="1553291" y="4753136"/>
            <a:ext cx="605563" cy="593725"/>
            <a:chOff x="0" y="0"/>
            <a:chExt cx="300" cy="294"/>
          </a:xfrm>
        </p:grpSpPr>
        <p:sp>
          <p:nvSpPr>
            <p:cNvPr id="64" name="Oval 38"/>
            <p:cNvSpPr>
              <a:spLocks noChangeArrowheads="1"/>
            </p:cNvSpPr>
            <p:nvPr/>
          </p:nvSpPr>
          <p:spPr bwMode="auto">
            <a:xfrm>
              <a:off x="0" y="0"/>
              <a:ext cx="300" cy="294"/>
            </a:xfrm>
            <a:prstGeom prst="ellipse">
              <a:avLst/>
            </a:prstGeom>
            <a:solidFill>
              <a:srgbClr val="DB291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32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WordArt 40"/>
            <p:cNvSpPr>
              <a:spLocks noChangeArrowheads="1" noChangeShapeType="1"/>
            </p:cNvSpPr>
            <p:nvPr/>
          </p:nvSpPr>
          <p:spPr bwMode="auto">
            <a:xfrm>
              <a:off x="111" y="87"/>
              <a:ext cx="78" cy="1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24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</a:rPr>
                <a:t>2</a:t>
              </a:r>
              <a:endParaRPr lang="zh-CN" altLang="en-US" sz="2400" kern="10" dirty="0">
                <a:ln w="9525">
                  <a:noFill/>
                  <a:round/>
                  <a:headEnd/>
                  <a:tailEnd/>
                </a:ln>
                <a:solidFill>
                  <a:srgbClr val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grpSp>
        <p:nvGrpSpPr>
          <p:cNvPr id="66" name="Group 27"/>
          <p:cNvGrpSpPr>
            <a:grpSpLocks/>
          </p:cNvGrpSpPr>
          <p:nvPr/>
        </p:nvGrpSpPr>
        <p:grpSpPr bwMode="auto">
          <a:xfrm>
            <a:off x="2946288" y="3799178"/>
            <a:ext cx="479425" cy="466725"/>
            <a:chOff x="0" y="0"/>
            <a:chExt cx="302" cy="294"/>
          </a:xfrm>
        </p:grpSpPr>
        <p:grpSp>
          <p:nvGrpSpPr>
            <p:cNvPr id="67" name="Group 29"/>
            <p:cNvGrpSpPr>
              <a:grpSpLocks/>
            </p:cNvGrpSpPr>
            <p:nvPr/>
          </p:nvGrpSpPr>
          <p:grpSpPr bwMode="auto">
            <a:xfrm>
              <a:off x="0" y="0"/>
              <a:ext cx="302" cy="294"/>
              <a:chOff x="0" y="0"/>
              <a:chExt cx="1042" cy="1019"/>
            </a:xfrm>
          </p:grpSpPr>
          <p:pic>
            <p:nvPicPr>
              <p:cNvPr id="69" name="Picture 30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" name="Oval 3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35" cy="1019"/>
              </a:xfrm>
              <a:prstGeom prst="ellipse">
                <a:avLst/>
              </a:prstGeom>
              <a:solidFill>
                <a:srgbClr val="DFD2A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ysClr val="windowText" lastClr="000000"/>
                  </a:solidFill>
                  <a:latin typeface="Impact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68" name="WordArt 33"/>
            <p:cNvSpPr>
              <a:spLocks noChangeArrowheads="1" noChangeShapeType="1"/>
            </p:cNvSpPr>
            <p:nvPr/>
          </p:nvSpPr>
          <p:spPr bwMode="auto">
            <a:xfrm>
              <a:off x="106" y="101"/>
              <a:ext cx="78" cy="1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24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646464"/>
                  </a:solidFill>
                  <a:latin typeface="Impact" pitchFamily="34" charset="0"/>
                  <a:ea typeface="微软雅黑" pitchFamily="34" charset="-122"/>
                </a:rPr>
                <a:t>3</a:t>
              </a:r>
              <a:endParaRPr lang="zh-CN" altLang="en-US" sz="2400" kern="10" dirty="0">
                <a:ln w="9525">
                  <a:noFill/>
                  <a:round/>
                  <a:headEnd/>
                  <a:tailEnd/>
                </a:ln>
                <a:solidFill>
                  <a:srgbClr val="64646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77" name="Text Box 53"/>
          <p:cNvSpPr txBox="1">
            <a:spLocks noChangeArrowheads="1"/>
          </p:cNvSpPr>
          <p:nvPr/>
        </p:nvSpPr>
        <p:spPr bwMode="auto">
          <a:xfrm>
            <a:off x="-976217" y="4810415"/>
            <a:ext cx="330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kern="0" dirty="0">
                <a:solidFill>
                  <a:srgbClr val="2B2B29"/>
                </a:solidFill>
                <a:latin typeface="Impact" pitchFamily="34" charset="0"/>
                <a:ea typeface="微软雅黑" pitchFamily="34" charset="-122"/>
              </a:rPr>
              <a:t>5</a:t>
            </a:r>
          </a:p>
        </p:txBody>
      </p:sp>
      <p:sp>
        <p:nvSpPr>
          <p:cNvPr id="78" name="Text Box 53"/>
          <p:cNvSpPr txBox="1">
            <a:spLocks noChangeArrowheads="1"/>
          </p:cNvSpPr>
          <p:nvPr/>
        </p:nvSpPr>
        <p:spPr bwMode="auto">
          <a:xfrm>
            <a:off x="-1002625" y="3985010"/>
            <a:ext cx="448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kern="0" dirty="0">
                <a:solidFill>
                  <a:srgbClr val="2B2B29"/>
                </a:solidFill>
                <a:latin typeface="Impact" pitchFamily="34" charset="0"/>
                <a:ea typeface="微软雅黑" pitchFamily="34" charset="-122"/>
              </a:rPr>
              <a:t>10</a:t>
            </a:r>
          </a:p>
        </p:txBody>
      </p:sp>
      <p:sp>
        <p:nvSpPr>
          <p:cNvPr id="79" name="Text Box 53"/>
          <p:cNvSpPr txBox="1">
            <a:spLocks noChangeArrowheads="1"/>
          </p:cNvSpPr>
          <p:nvPr/>
        </p:nvSpPr>
        <p:spPr bwMode="auto">
          <a:xfrm>
            <a:off x="-1002625" y="3089419"/>
            <a:ext cx="39374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kern="0" dirty="0">
                <a:solidFill>
                  <a:srgbClr val="2B2B29"/>
                </a:solidFill>
                <a:latin typeface="Impact" pitchFamily="34" charset="0"/>
                <a:ea typeface="微软雅黑" pitchFamily="34" charset="-122"/>
              </a:rPr>
              <a:t>15</a:t>
            </a:r>
          </a:p>
        </p:txBody>
      </p:sp>
      <p:sp>
        <p:nvSpPr>
          <p:cNvPr id="80" name="Text Box 53"/>
          <p:cNvSpPr txBox="1">
            <a:spLocks noChangeArrowheads="1"/>
          </p:cNvSpPr>
          <p:nvPr/>
        </p:nvSpPr>
        <p:spPr bwMode="auto">
          <a:xfrm>
            <a:off x="-953211" y="1941104"/>
            <a:ext cx="330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kern="0" dirty="0">
                <a:solidFill>
                  <a:srgbClr val="2B2B29"/>
                </a:solidFill>
                <a:latin typeface="Impact" pitchFamily="34" charset="0"/>
                <a:ea typeface="微软雅黑" pitchFamily="34" charset="-122"/>
              </a:rPr>
              <a:t>%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-697521" y="59085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中国占世界</a:t>
            </a:r>
            <a:r>
              <a:rPr lang="en-US" altLang="zh-CN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GDP</a:t>
            </a: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份额的变化</a:t>
            </a:r>
          </a:p>
        </p:txBody>
      </p:sp>
      <p:grpSp>
        <p:nvGrpSpPr>
          <p:cNvPr id="82" name="组合 81"/>
          <p:cNvGrpSpPr/>
          <p:nvPr/>
        </p:nvGrpSpPr>
        <p:grpSpPr>
          <a:xfrm flipV="1">
            <a:off x="73686" y="4457377"/>
            <a:ext cx="1652508" cy="253363"/>
            <a:chOff x="3811761" y="5949280"/>
            <a:chExt cx="1783358" cy="288032"/>
          </a:xfrm>
        </p:grpSpPr>
        <p:cxnSp>
          <p:nvCxnSpPr>
            <p:cNvPr id="83" name="直接连接符 82"/>
            <p:cNvCxnSpPr/>
            <p:nvPr/>
          </p:nvCxnSpPr>
          <p:spPr>
            <a:xfrm flipH="1">
              <a:off x="5163071" y="5949280"/>
              <a:ext cx="432048" cy="288032"/>
            </a:xfrm>
            <a:prstGeom prst="line">
              <a:avLst/>
            </a:prstGeom>
            <a:ln>
              <a:solidFill>
                <a:srgbClr val="2B2B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811761" y="6236322"/>
              <a:ext cx="1351311" cy="990"/>
            </a:xfrm>
            <a:prstGeom prst="line">
              <a:avLst/>
            </a:prstGeom>
            <a:ln>
              <a:solidFill>
                <a:srgbClr val="2B2B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 Box 53"/>
          <p:cNvSpPr txBox="1">
            <a:spLocks noChangeArrowheads="1"/>
          </p:cNvSpPr>
          <p:nvPr/>
        </p:nvSpPr>
        <p:spPr bwMode="auto">
          <a:xfrm>
            <a:off x="160814" y="4084709"/>
            <a:ext cx="1177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kern="0" dirty="0">
                <a:solidFill>
                  <a:srgbClr val="2B2B29"/>
                </a:solidFill>
                <a:latin typeface="Impact" pitchFamily="34" charset="0"/>
                <a:ea typeface="微软雅黑" pitchFamily="34" charset="-122"/>
              </a:rPr>
              <a:t>改革开放</a:t>
            </a:r>
            <a:endParaRPr lang="en-US" altLang="zh-CN" kern="0" dirty="0">
              <a:solidFill>
                <a:srgbClr val="2B2B29"/>
              </a:solidFill>
              <a:latin typeface="Impact" pitchFamily="34" charset="0"/>
              <a:ea typeface="微软雅黑" pitchFamily="34" charset="-122"/>
            </a:endParaRPr>
          </a:p>
        </p:txBody>
      </p:sp>
      <p:pic>
        <p:nvPicPr>
          <p:cNvPr id="89" name="Picture 2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28" y="387580"/>
            <a:ext cx="3894508" cy="192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文本框 87"/>
          <p:cNvSpPr txBox="1"/>
          <p:nvPr/>
        </p:nvSpPr>
        <p:spPr>
          <a:xfrm>
            <a:off x="6820506" y="2212122"/>
            <a:ext cx="33265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         21</a:t>
            </a:r>
            <a:r>
              <a:rPr lang="zh-CN" altLang="en-US" sz="2400" dirty="0"/>
              <a:t>世纪初，社会主</a:t>
            </a:r>
          </a:p>
          <a:p>
            <a:r>
              <a:rPr lang="zh-CN" altLang="en-US" sz="2400" dirty="0"/>
              <a:t>义市场经济体制初步建</a:t>
            </a:r>
          </a:p>
          <a:p>
            <a:r>
              <a:rPr lang="zh-CN" altLang="en-US" sz="2400" dirty="0"/>
              <a:t>立，以公有制为主体、</a:t>
            </a:r>
          </a:p>
          <a:p>
            <a:r>
              <a:rPr lang="zh-CN" altLang="en-US" sz="2400" dirty="0"/>
              <a:t>多种所有制经济成分共</a:t>
            </a:r>
          </a:p>
          <a:p>
            <a:r>
              <a:rPr lang="zh-CN" altLang="en-US" sz="2400" dirty="0"/>
              <a:t>同发展的格局基本形</a:t>
            </a:r>
          </a:p>
          <a:p>
            <a:r>
              <a:rPr lang="zh-CN" altLang="en-US" sz="2400" dirty="0"/>
              <a:t>成。国民经济保持良好</a:t>
            </a:r>
          </a:p>
          <a:p>
            <a:r>
              <a:rPr lang="zh-CN" altLang="en-US" sz="2400" dirty="0"/>
              <a:t>发展势头，国内生产总</a:t>
            </a:r>
          </a:p>
          <a:p>
            <a:r>
              <a:rPr lang="zh-CN" altLang="en-US" sz="2400" dirty="0"/>
              <a:t>值平均每年增长</a:t>
            </a:r>
            <a:r>
              <a:rPr lang="en-US" altLang="zh-CN" sz="2400" dirty="0"/>
              <a:t>7.7%</a:t>
            </a:r>
            <a:r>
              <a:rPr lang="zh-CN" altLang="en-US" sz="2400" dirty="0"/>
              <a:t>。</a:t>
            </a:r>
          </a:p>
          <a:p>
            <a:r>
              <a:rPr lang="en-US" altLang="zh-CN" sz="2400" dirty="0"/>
              <a:t>2002</a:t>
            </a:r>
            <a:r>
              <a:rPr lang="zh-CN" altLang="en-US" sz="2400" dirty="0"/>
              <a:t>年，全国财政收入</a:t>
            </a:r>
          </a:p>
          <a:p>
            <a:r>
              <a:rPr lang="zh-CN" altLang="en-US" sz="2400" dirty="0"/>
              <a:t>达到</a:t>
            </a:r>
            <a:r>
              <a:rPr lang="en-US" altLang="zh-CN" sz="2400" dirty="0"/>
              <a:t>18914</a:t>
            </a:r>
            <a:r>
              <a:rPr lang="zh-CN" altLang="en-US" sz="2400" dirty="0"/>
              <a:t>亿元。</a:t>
            </a:r>
          </a:p>
        </p:txBody>
      </p:sp>
    </p:spTree>
    <p:extLst>
      <p:ext uri="{BB962C8B-B14F-4D97-AF65-F5344CB8AC3E}">
        <p14:creationId xmlns:p14="http://schemas.microsoft.com/office/powerpoint/2010/main" val="401981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6" grpId="0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带红线的业务演示文稿(宽屏)</Template>
  <TotalTime>0</TotalTime>
  <Words>394</Words>
  <Application>Microsoft Office PowerPoint</Application>
  <PresentationFormat>全屏显示(4:3)</PresentationFormat>
  <Paragraphs>141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Adobe 繁黑體 Std B</vt:lpstr>
      <vt:lpstr>Adobe 黑体 Std R</vt:lpstr>
      <vt:lpstr>HY중고딕</vt:lpstr>
      <vt:lpstr>Meiryo</vt:lpstr>
      <vt:lpstr>Microsoft YaHei UI</vt:lpstr>
      <vt:lpstr>等线</vt:lpstr>
      <vt:lpstr>等线 Light</vt:lpstr>
      <vt:lpstr>黑体</vt:lpstr>
      <vt:lpstr>宋体</vt:lpstr>
      <vt:lpstr>微软雅黑</vt:lpstr>
      <vt:lpstr>文鼎霹靂體</vt:lpstr>
      <vt:lpstr>幼圆</vt:lpstr>
      <vt:lpstr>Arial</vt:lpstr>
      <vt:lpstr>Calibri</vt:lpstr>
      <vt:lpstr>Calibri Light</vt:lpstr>
      <vt:lpstr>Cambria</vt:lpstr>
      <vt:lpstr>Impact</vt:lpstr>
      <vt:lpstr>Red Line Business 16x9</vt:lpstr>
      <vt:lpstr>Office Theme</vt:lpstr>
      <vt:lpstr>毛泽东思想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2013-11-16T04:57:34Z</dcterms:created>
  <dcterms:modified xsi:type="dcterms:W3CDTF">2019-03-27T06:31:24Z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